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1" r:id="rId8"/>
    <p:sldId id="283" r:id="rId9"/>
    <p:sldId id="282" r:id="rId10"/>
    <p:sldId id="284" r:id="rId11"/>
    <p:sldId id="285" r:id="rId12"/>
    <p:sldId id="286" r:id="rId13"/>
    <p:sldId id="278" r:id="rId14"/>
    <p:sldId id="281" r:id="rId15"/>
    <p:sldId id="264" r:id="rId16"/>
    <p:sldId id="280" r:id="rId17"/>
    <p:sldId id="265" r:id="rId18"/>
    <p:sldId id="274" r:id="rId19"/>
    <p:sldId id="288" r:id="rId20"/>
    <p:sldId id="289" r:id="rId21"/>
    <p:sldId id="287" r:id="rId22"/>
    <p:sldId id="27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57" d="100"/>
          <a:sy n="57" d="100"/>
        </p:scale>
        <p:origin x="72" y="54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2.jp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12D13-D3BF-4E13-B80C-116875609E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MY"/>
          </a:p>
        </p:txBody>
      </p:sp>
      <p:sp>
        <p:nvSpPr>
          <p:cNvPr id="3" name="Subtitle 2">
            <a:extLst>
              <a:ext uri="{FF2B5EF4-FFF2-40B4-BE49-F238E27FC236}">
                <a16:creationId xmlns:a16="http://schemas.microsoft.com/office/drawing/2014/main" id="{25EEDA7E-A62B-4F39-AB68-9571504C20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MY"/>
          </a:p>
        </p:txBody>
      </p:sp>
      <p:sp>
        <p:nvSpPr>
          <p:cNvPr id="4" name="Date Placeholder 3">
            <a:extLst>
              <a:ext uri="{FF2B5EF4-FFF2-40B4-BE49-F238E27FC236}">
                <a16:creationId xmlns:a16="http://schemas.microsoft.com/office/drawing/2014/main" id="{93F8C44D-023D-4ED6-8259-7E17B73F4EEC}"/>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474A722C-81C3-480D-8040-A9A3382C054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5FF80518-8D89-496B-9122-25904E409614}"/>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1468187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C13D2-9341-4A30-9EB1-1DF74E0CFA48}"/>
              </a:ext>
            </a:extLst>
          </p:cNvPr>
          <p:cNvSpPr>
            <a:spLocks noGrp="1"/>
          </p:cNvSpPr>
          <p:nvPr>
            <p:ph type="title"/>
          </p:nvPr>
        </p:nvSpPr>
        <p:spPr/>
        <p:txBody>
          <a:bodyPr/>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50EEF24A-2D8B-437B-AABE-B66B6AD6A8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E85950F1-503A-405E-BCCA-2FB11A11B44A}"/>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0CBFD179-732A-4273-A054-A27E659E86AF}"/>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ACCB035-7CF7-4B00-B923-8F9763AA4E2E}"/>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3269327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BD7B2E-29F2-4FB7-80CA-631E3A6B2E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18B411D7-5579-44A7-9813-4F1198301D3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4BA3F132-5358-41A8-8315-3887B0E703BD}"/>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55BE70C2-AF32-48F8-B32A-69142A1A0EBE}"/>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D5B25781-E4FE-482E-9B8B-8D24D92401F3}"/>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992585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BA628-43DD-4085-A64D-3D2EB375097A}"/>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1EF2F6B4-CEAD-474C-8C51-92513B648F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21FEDF0C-FEC2-41AC-8FF2-BE20BADCE728}"/>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F793A8CD-4083-4811-B147-B9E095955AE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9A94C393-2C09-4542-BB44-920CFEE355FB}"/>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82626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4497D-87A9-4C78-9FF2-11855E0675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MY"/>
          </a:p>
        </p:txBody>
      </p:sp>
      <p:sp>
        <p:nvSpPr>
          <p:cNvPr id="3" name="Text Placeholder 2">
            <a:extLst>
              <a:ext uri="{FF2B5EF4-FFF2-40B4-BE49-F238E27FC236}">
                <a16:creationId xmlns:a16="http://schemas.microsoft.com/office/drawing/2014/main" id="{C99FFD45-0535-47DA-812B-8D8BCA1193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7D1782-5A40-4712-948B-833E8FF894FB}"/>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E05BDBFD-60EB-4693-B9D8-19FFEC55E6FF}"/>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6D5D10E-BDE6-458D-A082-C5EC9C6F14B0}"/>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3992178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D5716-422D-4483-B06F-A489F0DE9FB7}"/>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287FC353-35AB-49D0-B7D3-F524BBA0DE8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a:extLst>
              <a:ext uri="{FF2B5EF4-FFF2-40B4-BE49-F238E27FC236}">
                <a16:creationId xmlns:a16="http://schemas.microsoft.com/office/drawing/2014/main" id="{919D49F6-D898-4FBB-842E-1370DDB565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a:extLst>
              <a:ext uri="{FF2B5EF4-FFF2-40B4-BE49-F238E27FC236}">
                <a16:creationId xmlns:a16="http://schemas.microsoft.com/office/drawing/2014/main" id="{FA67F4BD-1D02-4473-929D-9C80B1399556}"/>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6" name="Footer Placeholder 5">
            <a:extLst>
              <a:ext uri="{FF2B5EF4-FFF2-40B4-BE49-F238E27FC236}">
                <a16:creationId xmlns:a16="http://schemas.microsoft.com/office/drawing/2014/main" id="{C25055C8-7653-4813-B60D-00FCEC0BEF56}"/>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2EC528C6-DF4A-4F73-A9AB-7E52A04674CE}"/>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988500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CCFE0-DF45-40DE-BE4E-C9D73423DAF2}"/>
              </a:ext>
            </a:extLst>
          </p:cNvPr>
          <p:cNvSpPr>
            <a:spLocks noGrp="1"/>
          </p:cNvSpPr>
          <p:nvPr>
            <p:ph type="title"/>
          </p:nvPr>
        </p:nvSpPr>
        <p:spPr>
          <a:xfrm>
            <a:off x="839788" y="365125"/>
            <a:ext cx="10515600" cy="1325563"/>
          </a:xfrm>
        </p:spPr>
        <p:txBody>
          <a:bodyPr/>
          <a:lstStyle/>
          <a:p>
            <a:r>
              <a:rPr lang="en-US"/>
              <a:t>Click to edit Master title style</a:t>
            </a:r>
            <a:endParaRPr lang="en-MY"/>
          </a:p>
        </p:txBody>
      </p:sp>
      <p:sp>
        <p:nvSpPr>
          <p:cNvPr id="3" name="Text Placeholder 2">
            <a:extLst>
              <a:ext uri="{FF2B5EF4-FFF2-40B4-BE49-F238E27FC236}">
                <a16:creationId xmlns:a16="http://schemas.microsoft.com/office/drawing/2014/main" id="{83189E43-1DB7-4022-9ACD-91ADF9277B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6D1E2D-F523-42FE-B53A-738B164AC1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a:extLst>
              <a:ext uri="{FF2B5EF4-FFF2-40B4-BE49-F238E27FC236}">
                <a16:creationId xmlns:a16="http://schemas.microsoft.com/office/drawing/2014/main" id="{96E1205D-9B3E-41DF-B883-DAC036C8FAA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D50F2F-ED35-449C-8212-E2B4028BCC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a:extLst>
              <a:ext uri="{FF2B5EF4-FFF2-40B4-BE49-F238E27FC236}">
                <a16:creationId xmlns:a16="http://schemas.microsoft.com/office/drawing/2014/main" id="{2C025AF9-6384-41D2-A489-589F95B4129E}"/>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8" name="Footer Placeholder 7">
            <a:extLst>
              <a:ext uri="{FF2B5EF4-FFF2-40B4-BE49-F238E27FC236}">
                <a16:creationId xmlns:a16="http://schemas.microsoft.com/office/drawing/2014/main" id="{01437CA2-3A6A-414E-9501-76EDCF324F81}"/>
              </a:ext>
            </a:extLst>
          </p:cNvPr>
          <p:cNvSpPr>
            <a:spLocks noGrp="1"/>
          </p:cNvSpPr>
          <p:nvPr>
            <p:ph type="ftr" sz="quarter" idx="11"/>
          </p:nvPr>
        </p:nvSpPr>
        <p:spPr/>
        <p:txBody>
          <a:bodyPr/>
          <a:lstStyle/>
          <a:p>
            <a:endParaRPr lang="en-MY"/>
          </a:p>
        </p:txBody>
      </p:sp>
      <p:sp>
        <p:nvSpPr>
          <p:cNvPr id="9" name="Slide Number Placeholder 8">
            <a:extLst>
              <a:ext uri="{FF2B5EF4-FFF2-40B4-BE49-F238E27FC236}">
                <a16:creationId xmlns:a16="http://schemas.microsoft.com/office/drawing/2014/main" id="{7422ADCD-BC38-4ED7-B5E1-9B6587E7D3B3}"/>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035284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86825-57DE-4B6F-ABCA-12B05356E386}"/>
              </a:ext>
            </a:extLst>
          </p:cNvPr>
          <p:cNvSpPr>
            <a:spLocks noGrp="1"/>
          </p:cNvSpPr>
          <p:nvPr>
            <p:ph type="title"/>
          </p:nvPr>
        </p:nvSpPr>
        <p:spPr/>
        <p:txBody>
          <a:bodyPr/>
          <a:lstStyle/>
          <a:p>
            <a:r>
              <a:rPr lang="en-US"/>
              <a:t>Click to edit Master title style</a:t>
            </a:r>
            <a:endParaRPr lang="en-MY"/>
          </a:p>
        </p:txBody>
      </p:sp>
      <p:sp>
        <p:nvSpPr>
          <p:cNvPr id="3" name="Date Placeholder 2">
            <a:extLst>
              <a:ext uri="{FF2B5EF4-FFF2-40B4-BE49-F238E27FC236}">
                <a16:creationId xmlns:a16="http://schemas.microsoft.com/office/drawing/2014/main" id="{E7B2AF8F-9315-4441-B690-A5652712D5D6}"/>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4" name="Footer Placeholder 3">
            <a:extLst>
              <a:ext uri="{FF2B5EF4-FFF2-40B4-BE49-F238E27FC236}">
                <a16:creationId xmlns:a16="http://schemas.microsoft.com/office/drawing/2014/main" id="{131DF7BD-B2E4-4A81-A93F-BA246377F424}"/>
              </a:ext>
            </a:extLst>
          </p:cNvPr>
          <p:cNvSpPr>
            <a:spLocks noGrp="1"/>
          </p:cNvSpPr>
          <p:nvPr>
            <p:ph type="ftr" sz="quarter" idx="11"/>
          </p:nvPr>
        </p:nvSpPr>
        <p:spPr/>
        <p:txBody>
          <a:bodyPr/>
          <a:lstStyle/>
          <a:p>
            <a:endParaRPr lang="en-MY"/>
          </a:p>
        </p:txBody>
      </p:sp>
      <p:sp>
        <p:nvSpPr>
          <p:cNvPr id="5" name="Slide Number Placeholder 4">
            <a:extLst>
              <a:ext uri="{FF2B5EF4-FFF2-40B4-BE49-F238E27FC236}">
                <a16:creationId xmlns:a16="http://schemas.microsoft.com/office/drawing/2014/main" id="{6D0F7143-84EF-46FF-88C1-412F13BD8900}"/>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07976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21654E-9A4C-4C8E-9956-031362B7F73D}"/>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3" name="Footer Placeholder 2">
            <a:extLst>
              <a:ext uri="{FF2B5EF4-FFF2-40B4-BE49-F238E27FC236}">
                <a16:creationId xmlns:a16="http://schemas.microsoft.com/office/drawing/2014/main" id="{61645828-0C18-4248-81CD-DD14749BB9F1}"/>
              </a:ext>
            </a:extLst>
          </p:cNvPr>
          <p:cNvSpPr>
            <a:spLocks noGrp="1"/>
          </p:cNvSpPr>
          <p:nvPr>
            <p:ph type="ftr" sz="quarter" idx="11"/>
          </p:nvPr>
        </p:nvSpPr>
        <p:spPr/>
        <p:txBody>
          <a:bodyPr/>
          <a:lstStyle/>
          <a:p>
            <a:endParaRPr lang="en-MY"/>
          </a:p>
        </p:txBody>
      </p:sp>
      <p:sp>
        <p:nvSpPr>
          <p:cNvPr id="4" name="Slide Number Placeholder 3">
            <a:extLst>
              <a:ext uri="{FF2B5EF4-FFF2-40B4-BE49-F238E27FC236}">
                <a16:creationId xmlns:a16="http://schemas.microsoft.com/office/drawing/2014/main" id="{FB36BBEC-8944-4D2D-9615-8F4D0C42739C}"/>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071565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CDE1B-68CE-45A1-8A3A-BAE9BA944F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Content Placeholder 2">
            <a:extLst>
              <a:ext uri="{FF2B5EF4-FFF2-40B4-BE49-F238E27FC236}">
                <a16:creationId xmlns:a16="http://schemas.microsoft.com/office/drawing/2014/main" id="{F00741AA-1203-43E3-B079-F85F534CF3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a:extLst>
              <a:ext uri="{FF2B5EF4-FFF2-40B4-BE49-F238E27FC236}">
                <a16:creationId xmlns:a16="http://schemas.microsoft.com/office/drawing/2014/main" id="{7C0FFE2E-1AB7-4985-8989-2C96078506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305F04-972E-4275-AB87-FC8A3A64FE6A}"/>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6" name="Footer Placeholder 5">
            <a:extLst>
              <a:ext uri="{FF2B5EF4-FFF2-40B4-BE49-F238E27FC236}">
                <a16:creationId xmlns:a16="http://schemas.microsoft.com/office/drawing/2014/main" id="{3A75C6D5-AE6C-4B1D-BAC7-7108E05EA27C}"/>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821B9BE6-DC7D-444E-A6A3-F9DC90751675}"/>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478500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3E2EA-091F-4766-B074-5BCEEE661D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Picture Placeholder 2">
            <a:extLst>
              <a:ext uri="{FF2B5EF4-FFF2-40B4-BE49-F238E27FC236}">
                <a16:creationId xmlns:a16="http://schemas.microsoft.com/office/drawing/2014/main" id="{C0218AEE-3AEF-48CC-8E6D-BC5FABBCA3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MY"/>
          </a:p>
        </p:txBody>
      </p:sp>
      <p:sp>
        <p:nvSpPr>
          <p:cNvPr id="4" name="Text Placeholder 3">
            <a:extLst>
              <a:ext uri="{FF2B5EF4-FFF2-40B4-BE49-F238E27FC236}">
                <a16:creationId xmlns:a16="http://schemas.microsoft.com/office/drawing/2014/main" id="{131BE869-DCF2-4369-8AD3-98C604494E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AAD541-06E5-4442-9A3A-EA700FAE3674}"/>
              </a:ext>
            </a:extLst>
          </p:cNvPr>
          <p:cNvSpPr>
            <a:spLocks noGrp="1"/>
          </p:cNvSpPr>
          <p:nvPr>
            <p:ph type="dt" sz="half" idx="10"/>
          </p:nvPr>
        </p:nvSpPr>
        <p:spPr/>
        <p:txBody>
          <a:bodyPr/>
          <a:lstStyle/>
          <a:p>
            <a:fld id="{3F68993F-B377-4B59-854C-7C6111A1BFA1}" type="datetimeFigureOut">
              <a:rPr lang="en-MY" smtClean="0"/>
              <a:t>8/9/2019</a:t>
            </a:fld>
            <a:endParaRPr lang="en-MY"/>
          </a:p>
        </p:txBody>
      </p:sp>
      <p:sp>
        <p:nvSpPr>
          <p:cNvPr id="6" name="Footer Placeholder 5">
            <a:extLst>
              <a:ext uri="{FF2B5EF4-FFF2-40B4-BE49-F238E27FC236}">
                <a16:creationId xmlns:a16="http://schemas.microsoft.com/office/drawing/2014/main" id="{C82C2967-9A23-435F-AF9D-1AC73D49F5DA}"/>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4B51482D-1CC9-4139-A5DF-41A11B9BBDC5}"/>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07662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887851-E46C-4813-BD5C-E09137A438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a:extLst>
              <a:ext uri="{FF2B5EF4-FFF2-40B4-BE49-F238E27FC236}">
                <a16:creationId xmlns:a16="http://schemas.microsoft.com/office/drawing/2014/main" id="{1C486605-8BE8-4DAC-9D4E-BFFC5AA269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3FBB82CE-539F-4CC7-BBDA-75F1E9A3D9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68993F-B377-4B59-854C-7C6111A1BFA1}" type="datetimeFigureOut">
              <a:rPr lang="en-MY" smtClean="0"/>
              <a:t>8/9/2019</a:t>
            </a:fld>
            <a:endParaRPr lang="en-MY"/>
          </a:p>
        </p:txBody>
      </p:sp>
      <p:sp>
        <p:nvSpPr>
          <p:cNvPr id="5" name="Footer Placeholder 4">
            <a:extLst>
              <a:ext uri="{FF2B5EF4-FFF2-40B4-BE49-F238E27FC236}">
                <a16:creationId xmlns:a16="http://schemas.microsoft.com/office/drawing/2014/main" id="{DC49E81A-E948-4280-ACDA-FA785BBDB7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a:p>
        </p:txBody>
      </p:sp>
      <p:sp>
        <p:nvSpPr>
          <p:cNvPr id="6" name="Slide Number Placeholder 5">
            <a:extLst>
              <a:ext uri="{FF2B5EF4-FFF2-40B4-BE49-F238E27FC236}">
                <a16:creationId xmlns:a16="http://schemas.microsoft.com/office/drawing/2014/main" id="{E05B38E8-1CBD-493C-BF3D-35EF6081EB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C513B-204B-4BD8-85EA-DF5DB656BB43}" type="slidenum">
              <a:rPr lang="en-MY" smtClean="0"/>
              <a:t>‹#›</a:t>
            </a:fld>
            <a:endParaRPr lang="en-MY"/>
          </a:p>
        </p:txBody>
      </p:sp>
    </p:spTree>
    <p:extLst>
      <p:ext uri="{BB962C8B-B14F-4D97-AF65-F5344CB8AC3E}">
        <p14:creationId xmlns:p14="http://schemas.microsoft.com/office/powerpoint/2010/main" val="548654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ircuit board&#10;&#10;Description automatically generated">
            <a:extLst>
              <a:ext uri="{FF2B5EF4-FFF2-40B4-BE49-F238E27FC236}">
                <a16:creationId xmlns:a16="http://schemas.microsoft.com/office/drawing/2014/main" id="{B5BCA04D-68D0-49E3-8F3B-AE78A8B6DE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0995" y="743"/>
            <a:ext cx="10250010" cy="6857257"/>
          </a:xfrm>
          <a:prstGeom prst="rect">
            <a:avLst/>
          </a:prstGeom>
        </p:spPr>
      </p:pic>
      <p:sp>
        <p:nvSpPr>
          <p:cNvPr id="8" name="Rectangle 7">
            <a:extLst>
              <a:ext uri="{FF2B5EF4-FFF2-40B4-BE49-F238E27FC236}">
                <a16:creationId xmlns:a16="http://schemas.microsoft.com/office/drawing/2014/main" id="{ABDD9A13-DB5A-448D-A45F-FC6523BF7C4D}"/>
              </a:ext>
            </a:extLst>
          </p:cNvPr>
          <p:cNvSpPr/>
          <p:nvPr/>
        </p:nvSpPr>
        <p:spPr>
          <a:xfrm>
            <a:off x="0" y="0"/>
            <a:ext cx="12192000" cy="6857257"/>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738A21DB-C284-42DC-901C-3A54DC2552B1}"/>
              </a:ext>
            </a:extLst>
          </p:cNvPr>
          <p:cNvSpPr>
            <a:spLocks noGrp="1"/>
          </p:cNvSpPr>
          <p:nvPr>
            <p:ph type="ctrTitle"/>
          </p:nvPr>
        </p:nvSpPr>
        <p:spPr>
          <a:effectLst>
            <a:glow rad="228600">
              <a:schemeClr val="accent1">
                <a:satMod val="175000"/>
                <a:alpha val="40000"/>
              </a:schemeClr>
            </a:glow>
          </a:effectLst>
        </p:spPr>
        <p:txBody>
          <a:bodyPr>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Design and Application  of Hybrid Classification System on Memory IC Testing</a:t>
            </a:r>
          </a:p>
        </p:txBody>
      </p:sp>
      <p:sp>
        <p:nvSpPr>
          <p:cNvPr id="9" name="TextBox 8">
            <a:extLst>
              <a:ext uri="{FF2B5EF4-FFF2-40B4-BE49-F238E27FC236}">
                <a16:creationId xmlns:a16="http://schemas.microsoft.com/office/drawing/2014/main" id="{D71B6A19-3CB8-47D7-B364-2A5564592B56}"/>
              </a:ext>
            </a:extLst>
          </p:cNvPr>
          <p:cNvSpPr txBox="1"/>
          <p:nvPr/>
        </p:nvSpPr>
        <p:spPr>
          <a:xfrm>
            <a:off x="6096000" y="4419600"/>
            <a:ext cx="4048125" cy="1200329"/>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US" sz="2400" dirty="0"/>
              <a:t>Ong  Boon Ping (A0195172B)</a:t>
            </a:r>
          </a:p>
          <a:p>
            <a:r>
              <a:rPr lang="en-US" sz="2400" dirty="0"/>
              <a:t>Tan Chin Gee</a:t>
            </a:r>
          </a:p>
          <a:p>
            <a:r>
              <a:rPr lang="en-US" sz="2400" dirty="0"/>
              <a:t>Han </a:t>
            </a:r>
            <a:r>
              <a:rPr lang="en-US" sz="2400" dirty="0" err="1"/>
              <a:t>Dongchou</a:t>
            </a:r>
            <a:r>
              <a:rPr lang="en-US" sz="2400" dirty="0"/>
              <a:t> Francis</a:t>
            </a:r>
            <a:endParaRPr lang="en-SG" sz="2400" dirty="0"/>
          </a:p>
        </p:txBody>
      </p:sp>
    </p:spTree>
    <p:extLst>
      <p:ext uri="{BB962C8B-B14F-4D97-AF65-F5344CB8AC3E}">
        <p14:creationId xmlns:p14="http://schemas.microsoft.com/office/powerpoint/2010/main" val="2928913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C3A26B0-2A81-46DF-A4C5-CB2B977A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B94AA572-982E-4242-8C52-415AA0D6D041}"/>
              </a:ext>
            </a:extLst>
          </p:cNvPr>
          <p:cNvSpPr/>
          <p:nvPr/>
        </p:nvSpPr>
        <p:spPr>
          <a:xfrm>
            <a:off x="0" y="1743076"/>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37581641-69D8-4A88-B3E8-9EF6D13175B9}"/>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Random Forest </a:t>
            </a:r>
          </a:p>
        </p:txBody>
      </p:sp>
      <p:sp>
        <p:nvSpPr>
          <p:cNvPr id="6" name="Rectangle 5">
            <a:extLst>
              <a:ext uri="{FF2B5EF4-FFF2-40B4-BE49-F238E27FC236}">
                <a16:creationId xmlns:a16="http://schemas.microsoft.com/office/drawing/2014/main" id="{0E9195A7-922D-4C5C-91B3-3BDF2B7CD7CA}"/>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
        <p:nvSpPr>
          <p:cNvPr id="7" name="Rectangle 1">
            <a:extLst>
              <a:ext uri="{FF2B5EF4-FFF2-40B4-BE49-F238E27FC236}">
                <a16:creationId xmlns:a16="http://schemas.microsoft.com/office/drawing/2014/main" id="{AF707C7A-7FC9-450C-8104-85D61F9F75EC}"/>
              </a:ext>
            </a:extLst>
          </p:cNvPr>
          <p:cNvSpPr txBox="1">
            <a:spLocks noChangeArrowheads="1"/>
          </p:cNvSpPr>
          <p:nvPr/>
        </p:nvSpPr>
        <p:spPr bwMode="auto">
          <a:xfrm>
            <a:off x="914396" y="2360073"/>
            <a:ext cx="5372099" cy="2973122"/>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r>
              <a:rPr lang="en-US" altLang="en-US" sz="1600" dirty="0">
                <a:solidFill>
                  <a:schemeClr val="bg1"/>
                </a:solidFill>
                <a:latin typeface="Helvetica" panose="020B0604020202020204" pitchFamily="34" charset="0"/>
              </a:rPr>
              <a:t>Using the Decision </a:t>
            </a:r>
            <a:r>
              <a:rPr lang="en-MY" altLang="en-US" sz="1600" dirty="0">
                <a:solidFill>
                  <a:schemeClr val="bg1"/>
                </a:solidFill>
                <a:latin typeface="Helvetica" panose="020B0604020202020204" pitchFamily="34" charset="0"/>
              </a:rPr>
              <a:t>Tree Model earlier, using best depth, best impurity decrease as guideline, build the random forest model.</a:t>
            </a:r>
          </a:p>
          <a:p>
            <a:r>
              <a:rPr lang="en-MY" sz="1600" dirty="0">
                <a:solidFill>
                  <a:schemeClr val="bg1"/>
                </a:solidFill>
                <a:latin typeface="Helvetica" panose="020B0604020202020204" pitchFamily="34" charset="0"/>
              </a:rPr>
              <a:t>Choosing </a:t>
            </a:r>
            <a:r>
              <a:rPr lang="en-MY" sz="1600" dirty="0" err="1">
                <a:solidFill>
                  <a:schemeClr val="bg1"/>
                </a:solidFill>
                <a:latin typeface="Helvetica" panose="020B0604020202020204" pitchFamily="34" charset="0"/>
              </a:rPr>
              <a:t>max_depth</a:t>
            </a:r>
            <a:r>
              <a:rPr lang="en-MY" sz="1600" dirty="0">
                <a:solidFill>
                  <a:schemeClr val="bg1"/>
                </a:solidFill>
                <a:latin typeface="Helvetica" panose="020B0604020202020204" pitchFamily="34" charset="0"/>
              </a:rPr>
              <a:t> of </a:t>
            </a:r>
            <a:r>
              <a:rPr lang="en-MY" sz="1600" dirty="0" err="1">
                <a:solidFill>
                  <a:schemeClr val="bg1"/>
                </a:solidFill>
                <a:latin typeface="Helvetica" panose="020B0604020202020204" pitchFamily="34" charset="0"/>
              </a:rPr>
              <a:t>sklearn</a:t>
            </a:r>
            <a:r>
              <a:rPr lang="en-MY" sz="1600" dirty="0">
                <a:solidFill>
                  <a:schemeClr val="bg1"/>
                </a:solidFill>
                <a:latin typeface="Helvetica" panose="020B0604020202020204" pitchFamily="34" charset="0"/>
              </a:rPr>
              <a:t> random forest to 15 layer more than the best depth found in the single decision tree. This will allow more randomness.</a:t>
            </a:r>
          </a:p>
          <a:p>
            <a:r>
              <a:rPr lang="en-MY" sz="1600" dirty="0">
                <a:solidFill>
                  <a:schemeClr val="bg1"/>
                </a:solidFill>
                <a:latin typeface="Helvetica" panose="020B0604020202020204" pitchFamily="34" charset="0"/>
              </a:rPr>
              <a:t>Since there are 3000 entries in the dataset, number of tree should in range of 32 to 512. Looping the values of [32,64,128,256,512] to get the best number of tree for the random forest model.</a:t>
            </a:r>
          </a:p>
          <a:p>
            <a:r>
              <a:rPr lang="en-MY" sz="1600" dirty="0">
                <a:solidFill>
                  <a:schemeClr val="bg1"/>
                </a:solidFill>
                <a:latin typeface="Helvetica" panose="020B0604020202020204" pitchFamily="34" charset="0"/>
              </a:rPr>
              <a:t>Pruning is not done on the decision trees to allow more randomness.</a:t>
            </a:r>
          </a:p>
          <a:p>
            <a:endParaRPr lang="en-MY" sz="1600" dirty="0">
              <a:solidFill>
                <a:schemeClr val="bg1"/>
              </a:solidFill>
            </a:endParaRPr>
          </a:p>
        </p:txBody>
      </p:sp>
      <p:sp>
        <p:nvSpPr>
          <p:cNvPr id="10" name="Rectangle 1">
            <a:extLst>
              <a:ext uri="{FF2B5EF4-FFF2-40B4-BE49-F238E27FC236}">
                <a16:creationId xmlns:a16="http://schemas.microsoft.com/office/drawing/2014/main" id="{811A93B4-A441-450A-A189-0C7844FA597E}"/>
              </a:ext>
            </a:extLst>
          </p:cNvPr>
          <p:cNvSpPr txBox="1">
            <a:spLocks noChangeArrowheads="1"/>
          </p:cNvSpPr>
          <p:nvPr/>
        </p:nvSpPr>
        <p:spPr bwMode="auto">
          <a:xfrm>
            <a:off x="6553198" y="2360073"/>
            <a:ext cx="5372099" cy="3277820"/>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buNone/>
            </a:pPr>
            <a:r>
              <a:rPr lang="en-US" altLang="en-US" sz="1000" dirty="0">
                <a:solidFill>
                  <a:schemeClr val="bg1"/>
                </a:solidFill>
                <a:latin typeface="Helvetica" panose="020B0604020202020204" pitchFamily="34" charset="0"/>
              </a:rPr>
              <a:t>#Allow more randomness at random forest. Allow tress to grow deeper.</a:t>
            </a:r>
          </a:p>
          <a:p>
            <a:pPr marL="0" indent="0">
              <a:buNone/>
            </a:pP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=best_depth+15</a:t>
            </a:r>
          </a:p>
          <a:p>
            <a:pPr marL="0" indent="0">
              <a:buNone/>
            </a:pPr>
            <a:r>
              <a:rPr lang="en-US" altLang="en-US" sz="1000" dirty="0">
                <a:solidFill>
                  <a:schemeClr val="bg1"/>
                </a:solidFill>
                <a:latin typeface="Helvetica" panose="020B0604020202020204" pitchFamily="34" charset="0"/>
              </a:rPr>
              <a:t>if </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&gt;50:</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=50</a:t>
            </a:r>
          </a:p>
          <a:p>
            <a:pPr marL="0" indent="0">
              <a:buNone/>
            </a:pPr>
            <a:endParaRPr lang="en-US" altLang="en-US" sz="1000" dirty="0">
              <a:solidFill>
                <a:schemeClr val="bg1"/>
              </a:solidFill>
              <a:latin typeface="Helvetica" panose="020B0604020202020204" pitchFamily="34" charset="0"/>
            </a:endParaRPr>
          </a:p>
          <a:p>
            <a:pPr marL="0" indent="0">
              <a:buNone/>
            </a:pPr>
            <a:r>
              <a:rPr lang="en-US" altLang="en-US" sz="1000" dirty="0" err="1">
                <a:solidFill>
                  <a:schemeClr val="bg1"/>
                </a:solidFill>
                <a:latin typeface="Helvetica" panose="020B0604020202020204" pitchFamily="34" charset="0"/>
              </a:rPr>
              <a:t>best_num_tree</a:t>
            </a:r>
            <a:r>
              <a:rPr lang="en-US" altLang="en-US" sz="1000" dirty="0">
                <a:solidFill>
                  <a:schemeClr val="bg1"/>
                </a:solidFill>
                <a:latin typeface="Helvetica" panose="020B0604020202020204" pitchFamily="34" charset="0"/>
              </a:rPr>
              <a:t>=32</a:t>
            </a:r>
          </a:p>
          <a:p>
            <a:pPr marL="0" indent="0">
              <a:buNone/>
            </a:pPr>
            <a:r>
              <a:rPr lang="en-US" altLang="en-US" sz="1000" dirty="0" err="1">
                <a:solidFill>
                  <a:schemeClr val="bg1"/>
                </a:solidFill>
                <a:latin typeface="Helvetica" panose="020B0604020202020204" pitchFamily="34" charset="0"/>
              </a:rPr>
              <a:t>max_score</a:t>
            </a:r>
            <a:r>
              <a:rPr lang="en-US" altLang="en-US" sz="1000" dirty="0">
                <a:solidFill>
                  <a:schemeClr val="bg1"/>
                </a:solidFill>
                <a:latin typeface="Helvetica" panose="020B0604020202020204" pitchFamily="34" charset="0"/>
              </a:rPr>
              <a:t>=0</a:t>
            </a:r>
          </a:p>
          <a:p>
            <a:pPr marL="0" indent="0">
              <a:buNone/>
            </a:pPr>
            <a:r>
              <a:rPr lang="en-US" altLang="en-US" sz="1000" dirty="0" err="1">
                <a:solidFill>
                  <a:schemeClr val="bg1"/>
                </a:solidFill>
                <a:latin typeface="Helvetica" panose="020B0604020202020204" pitchFamily="34" charset="0"/>
              </a:rPr>
              <a:t>score_arr</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for </a:t>
            </a:r>
            <a:r>
              <a:rPr lang="en-US" altLang="en-US" sz="1000" dirty="0" err="1">
                <a:solidFill>
                  <a:schemeClr val="bg1"/>
                </a:solidFill>
                <a:latin typeface="Helvetica" panose="020B0604020202020204" pitchFamily="34" charset="0"/>
              </a:rPr>
              <a:t>num_trees</a:t>
            </a:r>
            <a:r>
              <a:rPr lang="en-US" altLang="en-US" sz="1000" dirty="0">
                <a:solidFill>
                  <a:schemeClr val="bg1"/>
                </a:solidFill>
                <a:latin typeface="Helvetica" panose="020B0604020202020204" pitchFamily="34" charset="0"/>
              </a:rPr>
              <a:t> in [32,64,128,256,512]:    </a:t>
            </a:r>
          </a:p>
          <a:p>
            <a:pPr marL="0" indent="0">
              <a:buNone/>
            </a:pPr>
            <a:r>
              <a:rPr lang="en-US" altLang="en-US" sz="1000" dirty="0">
                <a:solidFill>
                  <a:schemeClr val="bg1"/>
                </a:solidFill>
                <a:latin typeface="Helvetica" panose="020B0604020202020204" pitchFamily="34" charset="0"/>
              </a:rPr>
              <a:t>    dt=eval("</a:t>
            </a:r>
            <a:r>
              <a:rPr lang="en-US" altLang="en-US" sz="1000" dirty="0" err="1">
                <a:solidFill>
                  <a:schemeClr val="bg1"/>
                </a:solidFill>
                <a:latin typeface="Helvetica" panose="020B0604020202020204" pitchFamily="34" charset="0"/>
              </a:rPr>
              <a:t>RandomForestClassifier</a:t>
            </a:r>
            <a:r>
              <a:rPr lang="en-US" altLang="en-US" sz="1000" dirty="0">
                <a:solidFill>
                  <a:schemeClr val="bg1"/>
                </a:solidFill>
                <a:latin typeface="Helvetica" panose="020B0604020202020204" pitchFamily="34" charset="0"/>
              </a:rPr>
              <a:t>(bootstrap=True, </a:t>
            </a:r>
            <a:r>
              <a:rPr lang="en-US" altLang="en-US" sz="1000" dirty="0" err="1">
                <a:solidFill>
                  <a:schemeClr val="bg1"/>
                </a:solidFill>
                <a:latin typeface="Helvetica" panose="020B0604020202020204" pitchFamily="34" charset="0"/>
              </a:rPr>
              <a:t>class_weight</a:t>
            </a:r>
            <a:r>
              <a:rPr lang="en-US" altLang="en-US" sz="1000" dirty="0">
                <a:solidFill>
                  <a:schemeClr val="bg1"/>
                </a:solidFill>
                <a:latin typeface="Helvetica" panose="020B0604020202020204" pitchFamily="34" charset="0"/>
              </a:rPr>
              <a:t>=None, criterion='entropy',\</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=%s, </a:t>
            </a:r>
            <a:r>
              <a:rPr lang="en-US" altLang="en-US" sz="1000" dirty="0" err="1">
                <a:solidFill>
                  <a:schemeClr val="bg1"/>
                </a:solidFill>
                <a:latin typeface="Helvetica" panose="020B0604020202020204" pitchFamily="34" charset="0"/>
              </a:rPr>
              <a:t>max_features</a:t>
            </a:r>
            <a:r>
              <a:rPr lang="en-US" altLang="en-US" sz="1000" dirty="0">
                <a:solidFill>
                  <a:schemeClr val="bg1"/>
                </a:solidFill>
                <a:latin typeface="Helvetica" panose="020B0604020202020204" pitchFamily="34" charset="0"/>
              </a:rPr>
              <a:t>='auto', </a:t>
            </a:r>
            <a:r>
              <a:rPr lang="en-US" altLang="en-US" sz="1000" dirty="0" err="1">
                <a:solidFill>
                  <a:schemeClr val="bg1"/>
                </a:solidFill>
                <a:latin typeface="Helvetica" panose="020B0604020202020204" pitchFamily="34" charset="0"/>
              </a:rPr>
              <a:t>max_leaf_nodes</a:t>
            </a:r>
            <a:r>
              <a:rPr lang="en-US" altLang="en-US" sz="1000" dirty="0">
                <a:solidFill>
                  <a:schemeClr val="bg1"/>
                </a:solidFill>
                <a:latin typeface="Helvetica" panose="020B0604020202020204" pitchFamily="34" charset="0"/>
              </a:rPr>
              <a:t>=None,\</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min_impurity_decrease</a:t>
            </a:r>
            <a:r>
              <a:rPr lang="en-US" altLang="en-US" sz="1000" dirty="0">
                <a:solidFill>
                  <a:schemeClr val="bg1"/>
                </a:solidFill>
                <a:latin typeface="Helvetica" panose="020B0604020202020204" pitchFamily="34" charset="0"/>
              </a:rPr>
              <a:t>=%s, </a:t>
            </a:r>
            <a:r>
              <a:rPr lang="en-US" altLang="en-US" sz="1000" dirty="0" err="1">
                <a:solidFill>
                  <a:schemeClr val="bg1"/>
                </a:solidFill>
                <a:latin typeface="Helvetica" panose="020B0604020202020204" pitchFamily="34" charset="0"/>
              </a:rPr>
              <a:t>min_impurity_split</a:t>
            </a:r>
            <a:r>
              <a:rPr lang="en-US" altLang="en-US" sz="1000" dirty="0">
                <a:solidFill>
                  <a:schemeClr val="bg1"/>
                </a:solidFill>
                <a:latin typeface="Helvetica" panose="020B0604020202020204" pitchFamily="34" charset="0"/>
              </a:rPr>
              <a:t>=None,\</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min_samples_leaf</a:t>
            </a:r>
            <a:r>
              <a:rPr lang="en-US" altLang="en-US" sz="1000" dirty="0">
                <a:solidFill>
                  <a:schemeClr val="bg1"/>
                </a:solidFill>
                <a:latin typeface="Helvetica" panose="020B0604020202020204" pitchFamily="34" charset="0"/>
              </a:rPr>
              <a:t>=1, </a:t>
            </a:r>
            <a:r>
              <a:rPr lang="en-US" altLang="en-US" sz="1000" dirty="0" err="1">
                <a:solidFill>
                  <a:schemeClr val="bg1"/>
                </a:solidFill>
                <a:latin typeface="Helvetica" panose="020B0604020202020204" pitchFamily="34" charset="0"/>
              </a:rPr>
              <a:t>min_samples_split</a:t>
            </a:r>
            <a:r>
              <a:rPr lang="en-US" altLang="en-US" sz="1000" dirty="0">
                <a:solidFill>
                  <a:schemeClr val="bg1"/>
                </a:solidFill>
                <a:latin typeface="Helvetica" panose="020B0604020202020204" pitchFamily="34" charset="0"/>
              </a:rPr>
              <a:t>=2,\</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min_weight_fraction_leaf</a:t>
            </a:r>
            <a:r>
              <a:rPr lang="en-US" altLang="en-US" sz="1000" dirty="0">
                <a:solidFill>
                  <a:schemeClr val="bg1"/>
                </a:solidFill>
                <a:latin typeface="Helvetica" panose="020B0604020202020204" pitchFamily="34" charset="0"/>
              </a:rPr>
              <a:t>=%s, </a:t>
            </a:r>
            <a:r>
              <a:rPr lang="en-US" altLang="en-US" sz="1000" dirty="0" err="1">
                <a:solidFill>
                  <a:schemeClr val="bg1"/>
                </a:solidFill>
                <a:latin typeface="Helvetica" panose="020B0604020202020204" pitchFamily="34" charset="0"/>
              </a:rPr>
              <a:t>n_estimators</a:t>
            </a:r>
            <a:r>
              <a:rPr lang="en-US" altLang="en-US" sz="1000" dirty="0">
                <a:solidFill>
                  <a:schemeClr val="bg1"/>
                </a:solidFill>
                <a:latin typeface="Helvetica" panose="020B0604020202020204" pitchFamily="34" charset="0"/>
              </a:rPr>
              <a:t>=%s, </a:t>
            </a:r>
            <a:r>
              <a:rPr lang="en-US" altLang="en-US" sz="1000" dirty="0" err="1">
                <a:solidFill>
                  <a:schemeClr val="bg1"/>
                </a:solidFill>
                <a:latin typeface="Helvetica" panose="020B0604020202020204" pitchFamily="34" charset="0"/>
              </a:rPr>
              <a:t>n_jobs</a:t>
            </a:r>
            <a:r>
              <a:rPr lang="en-US" altLang="en-US" sz="1000" dirty="0">
                <a:solidFill>
                  <a:schemeClr val="bg1"/>
                </a:solidFill>
                <a:latin typeface="Helvetica" panose="020B0604020202020204" pitchFamily="34" charset="0"/>
              </a:rPr>
              <a:t>=None,\</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oob_score</a:t>
            </a:r>
            <a:r>
              <a:rPr lang="en-US" altLang="en-US" sz="1000" dirty="0">
                <a:solidFill>
                  <a:schemeClr val="bg1"/>
                </a:solidFill>
                <a:latin typeface="Helvetica" panose="020B0604020202020204" pitchFamily="34" charset="0"/>
              </a:rPr>
              <a:t>=False, </a:t>
            </a:r>
            <a:r>
              <a:rPr lang="en-US" altLang="en-US" sz="1000" dirty="0" err="1">
                <a:solidFill>
                  <a:schemeClr val="bg1"/>
                </a:solidFill>
                <a:latin typeface="Helvetica" panose="020B0604020202020204" pitchFamily="34" charset="0"/>
              </a:rPr>
              <a:t>random_state</a:t>
            </a:r>
            <a:r>
              <a:rPr lang="en-US" altLang="en-US" sz="1000" dirty="0">
                <a:solidFill>
                  <a:schemeClr val="bg1"/>
                </a:solidFill>
                <a:latin typeface="Helvetica" panose="020B0604020202020204" pitchFamily="34" charset="0"/>
              </a:rPr>
              <a:t>=0, verbose=0, </a:t>
            </a:r>
            <a:r>
              <a:rPr lang="en-US" altLang="en-US" sz="1000" dirty="0" err="1">
                <a:solidFill>
                  <a:schemeClr val="bg1"/>
                </a:solidFill>
                <a:latin typeface="Helvetica" panose="020B0604020202020204" pitchFamily="34" charset="0"/>
              </a:rPr>
              <a:t>warm_start</a:t>
            </a:r>
            <a:r>
              <a:rPr lang="en-US" altLang="en-US" sz="1000" dirty="0">
                <a:solidFill>
                  <a:schemeClr val="bg1"/>
                </a:solidFill>
                <a:latin typeface="Helvetica" panose="020B0604020202020204" pitchFamily="34" charset="0"/>
              </a:rPr>
              <a:t>=False)" % (max_depth,best_impurity_decrease,best_weight_fraction_leaf,num_trees) )</a:t>
            </a:r>
          </a:p>
          <a:p>
            <a:pPr marL="0" indent="0">
              <a:buNone/>
            </a:pP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dt.fit</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X_train</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y_train</a:t>
            </a:r>
            <a:r>
              <a:rPr lang="en-US" altLang="en-US" sz="1000" dirty="0">
                <a:solidFill>
                  <a:schemeClr val="bg1"/>
                </a:solidFill>
                <a:latin typeface="Helvetica" panose="020B0604020202020204" pitchFamily="34" charset="0"/>
              </a:rPr>
              <a:t>)   </a:t>
            </a:r>
          </a:p>
          <a:p>
            <a:pPr marL="0" indent="0">
              <a:buNone/>
            </a:pPr>
            <a:r>
              <a:rPr lang="en-US" altLang="en-US" sz="1000" dirty="0">
                <a:solidFill>
                  <a:schemeClr val="bg1"/>
                </a:solidFill>
                <a:latin typeface="Helvetica" panose="020B0604020202020204" pitchFamily="34" charset="0"/>
              </a:rPr>
              <a:t>    if </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)&gt;</a:t>
            </a:r>
            <a:r>
              <a:rPr lang="en-US" altLang="en-US" sz="1000" dirty="0" err="1">
                <a:solidFill>
                  <a:schemeClr val="bg1"/>
                </a:solidFill>
                <a:latin typeface="Helvetica" panose="020B0604020202020204" pitchFamily="34" charset="0"/>
              </a:rPr>
              <a:t>max_score</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best_num_tree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num_trees</a:t>
            </a: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score_arr.append</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p:txBody>
      </p:sp>
      <p:sp>
        <p:nvSpPr>
          <p:cNvPr id="16" name="Rectangle 15">
            <a:extLst>
              <a:ext uri="{FF2B5EF4-FFF2-40B4-BE49-F238E27FC236}">
                <a16:creationId xmlns:a16="http://schemas.microsoft.com/office/drawing/2014/main" id="{001D1E1A-80A0-4FB2-A38F-66437649D2B4}"/>
              </a:ext>
            </a:extLst>
          </p:cNvPr>
          <p:cNvSpPr/>
          <p:nvPr/>
        </p:nvSpPr>
        <p:spPr>
          <a:xfrm>
            <a:off x="6548436"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Code for finding the Best Number of Tree:</a:t>
            </a:r>
          </a:p>
        </p:txBody>
      </p:sp>
    </p:spTree>
    <p:extLst>
      <p:ext uri="{BB962C8B-B14F-4D97-AF65-F5344CB8AC3E}">
        <p14:creationId xmlns:p14="http://schemas.microsoft.com/office/powerpoint/2010/main" val="26692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C3A26B0-2A81-46DF-A4C5-CB2B977A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B94AA572-982E-4242-8C52-415AA0D6D041}"/>
              </a:ext>
            </a:extLst>
          </p:cNvPr>
          <p:cNvSpPr/>
          <p:nvPr/>
        </p:nvSpPr>
        <p:spPr>
          <a:xfrm>
            <a:off x="0" y="1743076"/>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37581641-69D8-4A88-B3E8-9EF6D13175B9}"/>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Random Forest </a:t>
            </a:r>
          </a:p>
        </p:txBody>
      </p:sp>
      <p:sp>
        <p:nvSpPr>
          <p:cNvPr id="6" name="Rectangle 5">
            <a:extLst>
              <a:ext uri="{FF2B5EF4-FFF2-40B4-BE49-F238E27FC236}">
                <a16:creationId xmlns:a16="http://schemas.microsoft.com/office/drawing/2014/main" id="{0E9195A7-922D-4C5C-91B3-3BDF2B7CD7CA}"/>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
        <p:nvSpPr>
          <p:cNvPr id="7" name="Rectangle 1">
            <a:extLst>
              <a:ext uri="{FF2B5EF4-FFF2-40B4-BE49-F238E27FC236}">
                <a16:creationId xmlns:a16="http://schemas.microsoft.com/office/drawing/2014/main" id="{AF707C7A-7FC9-450C-8104-85D61F9F75EC}"/>
              </a:ext>
            </a:extLst>
          </p:cNvPr>
          <p:cNvSpPr txBox="1">
            <a:spLocks noChangeArrowheads="1"/>
          </p:cNvSpPr>
          <p:nvPr/>
        </p:nvSpPr>
        <p:spPr bwMode="auto">
          <a:xfrm>
            <a:off x="914396" y="3135671"/>
            <a:ext cx="5372099" cy="1421928"/>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r>
              <a:rPr lang="en-MY" altLang="en-US" sz="1600" dirty="0">
                <a:solidFill>
                  <a:schemeClr val="bg1"/>
                </a:solidFill>
                <a:latin typeface="Helvetica" panose="020B0604020202020204" pitchFamily="34" charset="0"/>
              </a:rPr>
              <a:t>The accuracy peaks around 128. </a:t>
            </a:r>
          </a:p>
          <a:p>
            <a:r>
              <a:rPr lang="en-MY" altLang="en-US" sz="1600" dirty="0">
                <a:solidFill>
                  <a:schemeClr val="bg1"/>
                </a:solidFill>
                <a:latin typeface="Helvetica" panose="020B0604020202020204" pitchFamily="34" charset="0"/>
              </a:rPr>
              <a:t>Due to dataset size of 3K entries, large tree number may not improve the accuracy since it reduce the sample size in each tree.</a:t>
            </a:r>
          </a:p>
          <a:p>
            <a:r>
              <a:rPr lang="en-MY" sz="1600" dirty="0">
                <a:solidFill>
                  <a:schemeClr val="bg1"/>
                </a:solidFill>
                <a:latin typeface="Helvetica" panose="020B0604020202020204" pitchFamily="34" charset="0"/>
              </a:rPr>
              <a:t>Low tree number may also give unstable behaviour.</a:t>
            </a:r>
          </a:p>
          <a:p>
            <a:endParaRPr lang="en-MY" sz="1600" dirty="0">
              <a:solidFill>
                <a:schemeClr val="bg1"/>
              </a:solidFill>
            </a:endParaRPr>
          </a:p>
        </p:txBody>
      </p:sp>
      <p:pic>
        <p:nvPicPr>
          <p:cNvPr id="3" name="Picture 2">
            <a:extLst>
              <a:ext uri="{FF2B5EF4-FFF2-40B4-BE49-F238E27FC236}">
                <a16:creationId xmlns:a16="http://schemas.microsoft.com/office/drawing/2014/main" id="{59CC37A7-F34E-4302-8101-96C34947E9A8}"/>
              </a:ext>
            </a:extLst>
          </p:cNvPr>
          <p:cNvPicPr>
            <a:picLocks noChangeAspect="1"/>
          </p:cNvPicPr>
          <p:nvPr/>
        </p:nvPicPr>
        <p:blipFill>
          <a:blip r:embed="rId3"/>
          <a:stretch>
            <a:fillRect/>
          </a:stretch>
        </p:blipFill>
        <p:spPr>
          <a:xfrm>
            <a:off x="6424611" y="2047070"/>
            <a:ext cx="5210175" cy="3286125"/>
          </a:xfrm>
          <a:prstGeom prst="rect">
            <a:avLst/>
          </a:prstGeom>
        </p:spPr>
      </p:pic>
    </p:spTree>
    <p:extLst>
      <p:ext uri="{BB962C8B-B14F-4D97-AF65-F5344CB8AC3E}">
        <p14:creationId xmlns:p14="http://schemas.microsoft.com/office/powerpoint/2010/main" val="38765671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Random Forest</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845302" y="2455441"/>
            <a:ext cx="5286375" cy="360098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u="sng" dirty="0">
                <a:solidFill>
                  <a:prstClr val="white"/>
                </a:solidFill>
                <a:latin typeface="Helvetica" panose="020B0604020202020204" pitchFamily="34" charset="0"/>
              </a:rPr>
              <a:t>P</a:t>
            </a:r>
            <a:r>
              <a:rPr kumimoji="0" lang="en-US" altLang="en-US" sz="1200" b="0" i="0" u="sng"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arameters</a:t>
            </a: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lvl="0">
              <a:defRPr/>
            </a:pPr>
            <a:r>
              <a:rPr lang="en-US" altLang="en-US" sz="1200" b="1" dirty="0">
                <a:solidFill>
                  <a:prstClr val="white"/>
                </a:solidFill>
                <a:latin typeface="Helvetica" panose="020B0604020202020204" pitchFamily="34" charset="0"/>
              </a:rPr>
              <a:t>Number of tree: 128</a:t>
            </a:r>
          </a:p>
          <a:p>
            <a:pPr lvl="0">
              <a:defRPr/>
            </a:pPr>
            <a:r>
              <a:rPr lang="en-US" altLang="en-US" sz="1200" b="1" dirty="0">
                <a:solidFill>
                  <a:prstClr val="white"/>
                </a:solidFill>
                <a:latin typeface="Helvetica" panose="020B0604020202020204" pitchFamily="34" charset="0"/>
              </a:rPr>
              <a:t>max depth: 21+15=36 (additional 15 to increase the randomness. Not going beyond since not all 58 features are having equal significance.)</a:t>
            </a:r>
          </a:p>
          <a:p>
            <a:pPr lvl="0">
              <a:defRPr/>
            </a:pPr>
            <a:r>
              <a:rPr lang="en-US" altLang="en-US" sz="1200" b="1" dirty="0" err="1">
                <a:solidFill>
                  <a:prstClr val="white"/>
                </a:solidFill>
                <a:latin typeface="Helvetica" panose="020B0604020202020204" pitchFamily="34" charset="0"/>
              </a:rPr>
              <a:t>best_impurity_decrease</a:t>
            </a:r>
            <a:r>
              <a:rPr lang="en-US" altLang="en-US" sz="1200" b="1" dirty="0">
                <a:solidFill>
                  <a:prstClr val="white"/>
                </a:solidFill>
                <a:latin typeface="Helvetica" panose="020B0604020202020204" pitchFamily="34" charset="0"/>
              </a:rPr>
              <a:t>: 0.00010000</a:t>
            </a:r>
          </a:p>
          <a:p>
            <a:pPr lvl="0">
              <a:defRPr/>
            </a:pPr>
            <a:r>
              <a:rPr lang="en-US" altLang="en-US" sz="1200" b="1" dirty="0" err="1">
                <a:solidFill>
                  <a:prstClr val="white"/>
                </a:solidFill>
                <a:latin typeface="Helvetica" panose="020B0604020202020204" pitchFamily="34" charset="0"/>
              </a:rPr>
              <a:t>best_weight_fraction_leaf</a:t>
            </a:r>
            <a:r>
              <a:rPr lang="en-US" altLang="en-US" sz="1200" b="1" dirty="0">
                <a:solidFill>
                  <a:prstClr val="white"/>
                </a:solidFill>
                <a:latin typeface="Helvetica" panose="020B0604020202020204" pitchFamily="34" charset="0"/>
              </a:rPr>
              <a:t>: 0.00080000</a:t>
            </a:r>
            <a:endPar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Feature Importance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lang="en-SG" sz="1200" dirty="0">
                <a:solidFill>
                  <a:prstClr val="white"/>
                </a:solidFill>
                <a:latin typeface="Helvetica" panose="020B0604020202020204" pitchFamily="34" charset="0"/>
              </a:rPr>
              <a:t>Using entropy to evaluate the tree leave split.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three most important features are: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lang="en-SG" sz="1200" b="1" dirty="0">
                <a:solidFill>
                  <a:prstClr val="white"/>
                </a:solidFill>
                <a:latin typeface="Helvetica" panose="020B0604020202020204" pitchFamily="34" charset="0"/>
              </a:rPr>
              <a:t>Row Shift 2</a:t>
            </a:r>
            <a:endPar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lang="en-SG" sz="1200" b="1" dirty="0">
                <a:solidFill>
                  <a:prstClr val="white"/>
                </a:solidFill>
                <a:latin typeface="Helvetica" panose="020B0604020202020204" pitchFamily="34" charset="0"/>
              </a:rPr>
              <a:t>Gallop</a:t>
            </a: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2</a:t>
            </a: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extLst>
              <p:ext uri="{D42A27DB-BD31-4B8C-83A1-F6EECF244321}">
                <p14:modId xmlns:p14="http://schemas.microsoft.com/office/powerpoint/2010/main" val="2785107383"/>
              </p:ext>
            </p:extLst>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392</a:t>
                      </a:r>
                    </a:p>
                  </a:txBody>
                  <a:tcPr/>
                </a:tc>
                <a:tc>
                  <a:txBody>
                    <a:bodyPr/>
                    <a:lstStyle/>
                    <a:p>
                      <a:pPr algn="ctr"/>
                      <a:r>
                        <a:rPr lang="en-SG" sz="1100" dirty="0"/>
                        <a:t>4</a:t>
                      </a:r>
                    </a:p>
                  </a:txBody>
                  <a:tcPr/>
                </a:tc>
                <a:tc>
                  <a:txBody>
                    <a:bodyPr/>
                    <a:lstStyle/>
                    <a:p>
                      <a:pPr algn="ctr"/>
                      <a:endParaRPr lang="en-SG" sz="1100" dirty="0"/>
                    </a:p>
                  </a:txBody>
                  <a:tcPr/>
                </a:tc>
                <a:tc>
                  <a:txBody>
                    <a:bodyPr/>
                    <a:lstStyle/>
                    <a:p>
                      <a:pPr algn="ctr"/>
                      <a:r>
                        <a:rPr lang="en-SG" sz="1100" b="1" dirty="0"/>
                        <a:t>623</a:t>
                      </a:r>
                    </a:p>
                  </a:txBody>
                  <a:tcPr/>
                </a:tc>
                <a:tc>
                  <a:txBody>
                    <a:bodyPr/>
                    <a:lstStyle/>
                    <a:p>
                      <a:pPr algn="ctr"/>
                      <a:r>
                        <a:rPr lang="en-SG" sz="1100" dirty="0"/>
                        <a:t>14</a:t>
                      </a:r>
                    </a:p>
                  </a:txBody>
                  <a:tcPr/>
                </a:tc>
                <a:tc>
                  <a:txBody>
                    <a:bodyPr/>
                    <a:lstStyle/>
                    <a:p>
                      <a:pPr algn="ctr"/>
                      <a:endParaRPr lang="en-SG" sz="1100" dirty="0"/>
                    </a:p>
                  </a:txBody>
                  <a:tcPr/>
                </a:tc>
                <a:tc>
                  <a:txBody>
                    <a:bodyPr/>
                    <a:lstStyle/>
                    <a:p>
                      <a:pPr algn="ctr"/>
                      <a:r>
                        <a:rPr lang="en-SG" sz="1100" b="1" dirty="0"/>
                        <a:t>788</a:t>
                      </a:r>
                    </a:p>
                  </a:txBody>
                  <a:tcPr/>
                </a:tc>
                <a:tc>
                  <a:txBody>
                    <a:bodyPr/>
                    <a:lstStyle/>
                    <a:p>
                      <a:pPr algn="ctr"/>
                      <a:r>
                        <a:rPr lang="en-SG" sz="1100" dirty="0"/>
                        <a:t>3</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10</a:t>
                      </a:r>
                    </a:p>
                  </a:txBody>
                  <a:tcPr/>
                </a:tc>
                <a:tc>
                  <a:txBody>
                    <a:bodyPr/>
                    <a:lstStyle/>
                    <a:p>
                      <a:pPr algn="ctr"/>
                      <a:r>
                        <a:rPr lang="en-SG" sz="1100" b="1" dirty="0"/>
                        <a:t>625</a:t>
                      </a:r>
                    </a:p>
                  </a:txBody>
                  <a:tcPr/>
                </a:tc>
                <a:tc>
                  <a:txBody>
                    <a:bodyPr/>
                    <a:lstStyle/>
                    <a:p>
                      <a:pPr algn="ctr"/>
                      <a:endParaRPr lang="en-SG" sz="1100" dirty="0"/>
                    </a:p>
                  </a:txBody>
                  <a:tcPr/>
                </a:tc>
                <a:tc>
                  <a:txBody>
                    <a:bodyPr/>
                    <a:lstStyle/>
                    <a:p>
                      <a:pPr algn="ctr"/>
                      <a:r>
                        <a:rPr lang="en-SG" sz="1100" dirty="0"/>
                        <a:t>10</a:t>
                      </a:r>
                    </a:p>
                  </a:txBody>
                  <a:tcPr/>
                </a:tc>
                <a:tc>
                  <a:txBody>
                    <a:bodyPr/>
                    <a:lstStyle/>
                    <a:p>
                      <a:pPr algn="ctr"/>
                      <a:r>
                        <a:rPr lang="en-SG" sz="1100" b="1" dirty="0"/>
                        <a:t>384</a:t>
                      </a:r>
                    </a:p>
                  </a:txBody>
                  <a:tcPr/>
                </a:tc>
                <a:tc>
                  <a:txBody>
                    <a:bodyPr/>
                    <a:lstStyle/>
                    <a:p>
                      <a:pPr algn="ctr"/>
                      <a:endParaRPr lang="en-SG" sz="1100" dirty="0"/>
                    </a:p>
                  </a:txBody>
                  <a:tcPr/>
                </a:tc>
                <a:tc>
                  <a:txBody>
                    <a:bodyPr/>
                    <a:lstStyle/>
                    <a:p>
                      <a:pPr algn="ctr"/>
                      <a:r>
                        <a:rPr lang="en-SG" sz="1100" dirty="0"/>
                        <a:t>22</a:t>
                      </a:r>
                    </a:p>
                  </a:txBody>
                  <a:tcPr/>
                </a:tc>
                <a:tc>
                  <a:txBody>
                    <a:bodyPr/>
                    <a:lstStyle/>
                    <a:p>
                      <a:pPr algn="ctr"/>
                      <a:r>
                        <a:rPr lang="en-SG" sz="1100" b="1" dirty="0"/>
                        <a:t>218</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extLst>
              <p:ext uri="{D42A27DB-BD31-4B8C-83A1-F6EECF244321}">
                <p14:modId xmlns:p14="http://schemas.microsoft.com/office/powerpoint/2010/main" val="4067976699"/>
              </p:ext>
            </p:extLst>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a:t>SB</a:t>
                      </a:r>
                      <a:endParaRPr lang="en-SG" sz="1000" dirty="0"/>
                    </a:p>
                  </a:txBody>
                  <a:tcPr/>
                </a:tc>
                <a:tc>
                  <a:txBody>
                    <a:bodyPr/>
                    <a:lstStyle/>
                    <a:p>
                      <a:pPr algn="ctr"/>
                      <a:r>
                        <a:rPr lang="en-SG" sz="1100" dirty="0"/>
                        <a:t>0.99</a:t>
                      </a:r>
                    </a:p>
                  </a:txBody>
                  <a:tcPr/>
                </a:tc>
                <a:tc>
                  <a:txBody>
                    <a:bodyPr/>
                    <a:lstStyle/>
                    <a:p>
                      <a:pPr algn="ctr"/>
                      <a:r>
                        <a:rPr lang="en-SG" sz="1100" dirty="0"/>
                        <a:t>0.98</a:t>
                      </a:r>
                    </a:p>
                  </a:txBody>
                  <a:tcPr/>
                </a:tc>
                <a:tc>
                  <a:txBody>
                    <a:bodyPr/>
                    <a:lstStyle/>
                    <a:p>
                      <a:pPr algn="ctr"/>
                      <a:r>
                        <a:rPr lang="en-SG" sz="1100" dirty="0"/>
                        <a:t>0.99</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a:t>ROW</a:t>
                      </a:r>
                      <a:endParaRPr lang="en-SG" sz="1000" dirty="0"/>
                    </a:p>
                  </a:txBody>
                  <a:tcPr/>
                </a:tc>
                <a:tc>
                  <a:txBody>
                    <a:bodyPr/>
                    <a:lstStyle/>
                    <a:p>
                      <a:pPr algn="ctr"/>
                      <a:r>
                        <a:rPr lang="en-SG" sz="1100" dirty="0"/>
                        <a:t>0.96</a:t>
                      </a:r>
                    </a:p>
                  </a:txBody>
                  <a:tcPr/>
                </a:tc>
                <a:tc>
                  <a:txBody>
                    <a:bodyPr/>
                    <a:lstStyle/>
                    <a:p>
                      <a:pPr algn="ctr"/>
                      <a:r>
                        <a:rPr lang="en-SG" sz="1100" dirty="0"/>
                        <a:t>0.97</a:t>
                      </a:r>
                    </a:p>
                  </a:txBody>
                  <a:tcPr/>
                </a:tc>
                <a:tc>
                  <a:txBody>
                    <a:bodyPr/>
                    <a:lstStyle/>
                    <a:p>
                      <a:pPr algn="ctr"/>
                      <a:r>
                        <a:rPr lang="en-SG" sz="1100" dirty="0"/>
                        <a:t>0.97</a:t>
                      </a:r>
                    </a:p>
                  </a:txBody>
                  <a:tcPr/>
                </a:tc>
                <a:tc>
                  <a:txBody>
                    <a:bodyPr/>
                    <a:lstStyle/>
                    <a:p>
                      <a:pPr algn="ctr"/>
                      <a:r>
                        <a:rPr lang="en-SG" sz="1100" dirty="0"/>
                        <a:t>394</a:t>
                      </a:r>
                    </a:p>
                  </a:txBody>
                  <a:tcPr/>
                </a:tc>
                <a:extLst>
                  <a:ext uri="{0D108BD9-81ED-4DB2-BD59-A6C34878D82A}">
                    <a16:rowId xmlns:a16="http://schemas.microsoft.com/office/drawing/2014/main" val="4090710273"/>
                  </a:ext>
                </a:extLst>
              </a:tr>
              <a:tr h="162984">
                <a:tc>
                  <a:txBody>
                    <a:bodyPr/>
                    <a:lstStyle/>
                    <a:p>
                      <a:r>
                        <a:rPr lang="en-SG" sz="1000"/>
                        <a:t>COL</a:t>
                      </a:r>
                      <a:endParaRPr lang="en-SG" sz="1000" dirty="0"/>
                    </a:p>
                  </a:txBody>
                  <a:tcPr/>
                </a:tc>
                <a:tc>
                  <a:txBody>
                    <a:bodyPr/>
                    <a:lstStyle/>
                    <a:p>
                      <a:pPr algn="ctr"/>
                      <a:r>
                        <a:rPr lang="en-SG" sz="1100" dirty="0"/>
                        <a:t>0.99</a:t>
                      </a:r>
                    </a:p>
                  </a:txBody>
                  <a:tcPr/>
                </a:tc>
                <a:tc>
                  <a:txBody>
                    <a:bodyPr/>
                    <a:lstStyle/>
                    <a:p>
                      <a:pPr algn="ctr"/>
                      <a:r>
                        <a:rPr lang="en-SG" sz="1100" dirty="0"/>
                        <a:t>0.91</a:t>
                      </a:r>
                    </a:p>
                  </a:txBody>
                  <a:tcPr/>
                </a:tc>
                <a:tc>
                  <a:txBody>
                    <a:bodyPr/>
                    <a:lstStyle/>
                    <a:p>
                      <a:pPr algn="ctr"/>
                      <a:r>
                        <a:rPr lang="en-SG" sz="1100" dirty="0"/>
                        <a:t>0.95</a:t>
                      </a:r>
                    </a:p>
                  </a:txBody>
                  <a:tcPr/>
                </a:tc>
                <a:tc>
                  <a:txBody>
                    <a:bodyPr/>
                    <a:lstStyle/>
                    <a:p>
                      <a:pPr algn="ctr"/>
                      <a:r>
                        <a:rPr lang="en-SG" sz="1100" dirty="0"/>
                        <a:t>240</a:t>
                      </a:r>
                    </a:p>
                  </a:txBody>
                  <a:tcPr/>
                </a:tc>
                <a:extLst>
                  <a:ext uri="{0D108BD9-81ED-4DB2-BD59-A6C34878D82A}">
                    <a16:rowId xmlns:a16="http://schemas.microsoft.com/office/drawing/2014/main" val="134738055"/>
                  </a:ext>
                </a:extLst>
              </a:tr>
              <a:tr h="0">
                <a:tc>
                  <a:txBody>
                    <a:bodyPr/>
                    <a:lstStyle/>
                    <a:p>
                      <a:r>
                        <a:rPr lang="en-SG" sz="1000"/>
                        <a:t>Micro avg</a:t>
                      </a:r>
                      <a:endParaRPr lang="en-SG" sz="1000" dirty="0"/>
                    </a:p>
                  </a:txBody>
                  <a:tcPr/>
                </a:tc>
                <a:tc>
                  <a:txBody>
                    <a:bodyPr/>
                    <a:lstStyle/>
                    <a:p>
                      <a:pPr algn="ctr"/>
                      <a:r>
                        <a:rPr lang="en-SG" sz="1100" dirty="0"/>
                        <a:t>0.98</a:t>
                      </a:r>
                    </a:p>
                  </a:txBody>
                  <a:tcPr/>
                </a:tc>
                <a:tc>
                  <a:txBody>
                    <a:bodyPr/>
                    <a:lstStyle/>
                    <a:p>
                      <a:pPr algn="ctr"/>
                      <a:r>
                        <a:rPr lang="en-SG" sz="1100" dirty="0"/>
                        <a:t>0.97</a:t>
                      </a:r>
                    </a:p>
                  </a:txBody>
                  <a:tcPr/>
                </a:tc>
                <a:tc>
                  <a:txBody>
                    <a:bodyPr/>
                    <a:lstStyle/>
                    <a:p>
                      <a:pPr algn="ctr"/>
                      <a:r>
                        <a:rPr lang="en-SG" sz="1100" dirty="0"/>
                        <a:t>0.97</a:t>
                      </a:r>
                    </a:p>
                  </a:txBody>
                  <a:tcPr/>
                </a:tc>
                <a:tc>
                  <a:txBody>
                    <a:bodyPr/>
                    <a:lstStyle/>
                    <a:p>
                      <a:pPr algn="ctr"/>
                      <a:r>
                        <a:rPr lang="en-SG" sz="1100"/>
                        <a:t>1269</a:t>
                      </a:r>
                      <a:endParaRPr lang="en-SG" sz="1100" dirty="0"/>
                    </a:p>
                  </a:txBody>
                  <a:tcPr/>
                </a:tc>
                <a:extLst>
                  <a:ext uri="{0D108BD9-81ED-4DB2-BD59-A6C34878D82A}">
                    <a16:rowId xmlns:a16="http://schemas.microsoft.com/office/drawing/2014/main" val="81339615"/>
                  </a:ext>
                </a:extLst>
              </a:tr>
              <a:tr h="159174">
                <a:tc>
                  <a:txBody>
                    <a:bodyPr/>
                    <a:lstStyle/>
                    <a:p>
                      <a:r>
                        <a:rPr lang="en-SG" sz="1000"/>
                        <a:t>Macro avg</a:t>
                      </a:r>
                      <a:endParaRPr lang="en-SG" sz="1000" dirty="0"/>
                    </a:p>
                  </a:txBody>
                  <a:tcPr/>
                </a:tc>
                <a:tc>
                  <a:txBody>
                    <a:bodyPr/>
                    <a:lstStyle/>
                    <a:p>
                      <a:pPr algn="ctr"/>
                      <a:r>
                        <a:rPr lang="en-SG" sz="1100" dirty="0"/>
                        <a:t>0.98</a:t>
                      </a:r>
                    </a:p>
                  </a:txBody>
                  <a:tcPr/>
                </a:tc>
                <a:tc>
                  <a:txBody>
                    <a:bodyPr/>
                    <a:lstStyle/>
                    <a:p>
                      <a:pPr algn="ctr"/>
                      <a:r>
                        <a:rPr lang="en-SG" sz="1100" dirty="0"/>
                        <a:t>0.96</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413735822"/>
                  </a:ext>
                </a:extLst>
              </a:tr>
              <a:tr h="0">
                <a:tc>
                  <a:txBody>
                    <a:bodyPr/>
                    <a:lstStyle/>
                    <a:p>
                      <a:r>
                        <a:rPr lang="en-SG" sz="1000"/>
                        <a:t>Weighted avg</a:t>
                      </a:r>
                      <a:endParaRPr lang="en-SG" sz="1000" dirty="0"/>
                    </a:p>
                  </a:txBody>
                  <a:tcPr/>
                </a:tc>
                <a:tc>
                  <a:txBody>
                    <a:bodyPr/>
                    <a:lstStyle/>
                    <a:p>
                      <a:pPr algn="ctr"/>
                      <a:r>
                        <a:rPr lang="en-SG" sz="1100" dirty="0"/>
                        <a:t>0.98</a:t>
                      </a:r>
                    </a:p>
                  </a:txBody>
                  <a:tcPr/>
                </a:tc>
                <a:tc>
                  <a:txBody>
                    <a:bodyPr/>
                    <a:lstStyle/>
                    <a:p>
                      <a:pPr algn="ctr"/>
                      <a:r>
                        <a:rPr lang="en-SG" sz="1100" dirty="0"/>
                        <a:t>0.97</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3887720005"/>
                  </a:ext>
                </a:extLst>
              </a:tr>
              <a:tr h="0">
                <a:tc>
                  <a:txBody>
                    <a:bodyPr/>
                    <a:lstStyle/>
                    <a:p>
                      <a:r>
                        <a:rPr lang="en-SG" sz="1000"/>
                        <a:t>Samples avg</a:t>
                      </a:r>
                      <a:endParaRPr lang="en-SG" sz="1000" dirty="0"/>
                    </a:p>
                  </a:txBody>
                  <a:tcPr/>
                </a:tc>
                <a:tc>
                  <a:txBody>
                    <a:bodyPr/>
                    <a:lstStyle/>
                    <a:p>
                      <a:pPr algn="ctr"/>
                      <a:r>
                        <a:rPr lang="en-SG" sz="1100" dirty="0"/>
                        <a:t>0.94</a:t>
                      </a:r>
                    </a:p>
                  </a:txBody>
                  <a:tcPr/>
                </a:tc>
                <a:tc>
                  <a:txBody>
                    <a:bodyPr/>
                    <a:lstStyle/>
                    <a:p>
                      <a:pPr algn="ctr"/>
                      <a:r>
                        <a:rPr lang="en-SG" sz="1100" dirty="0"/>
                        <a:t>0.93</a:t>
                      </a:r>
                    </a:p>
                  </a:txBody>
                  <a:tcPr/>
                </a:tc>
                <a:tc>
                  <a:txBody>
                    <a:bodyPr/>
                    <a:lstStyle/>
                    <a:p>
                      <a:pPr algn="ctr"/>
                      <a:r>
                        <a:rPr lang="en-SG" sz="1100" dirty="0"/>
                        <a:t>0.93</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33339877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MLP</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88427"/>
            <a:ext cx="5372099" cy="4708981"/>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kumimoji="0" lang="en-US" altLang="en-US" sz="1200" b="0" i="0" u="sng" strike="noStrike" cap="none" normalizeH="0" baseline="0" dirty="0">
                <a:ln>
                  <a:noFill/>
                </a:ln>
                <a:solidFill>
                  <a:schemeClr val="bg1"/>
                </a:solidFill>
                <a:effectLst/>
                <a:latin typeface="Helvetica" panose="020B0604020202020204" pitchFamily="34" charset="0"/>
              </a:rPr>
              <a:t>Bayesian Hyperparameters Optimization</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kumimoji="0" lang="en-US" altLang="en-US" sz="1200" b="0" i="0" u="none" strike="noStrike" cap="none" normalizeH="0" baseline="0" dirty="0">
                <a:ln>
                  <a:noFill/>
                </a:ln>
                <a:solidFill>
                  <a:schemeClr val="bg1"/>
                </a:solidFill>
                <a:effectLst/>
                <a:latin typeface="Helvetica" panose="020B0604020202020204" pitchFamily="34" charset="0"/>
              </a:rPr>
              <a:t>For MLP, we are tuning seven parameters: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Activation function for the hidden layer (Activation)</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L2 penalty (Alpha)</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Number of neurons in the 1</a:t>
            </a:r>
            <a:r>
              <a:rPr lang="en-US" altLang="en-US" sz="1200" baseline="30000" dirty="0">
                <a:solidFill>
                  <a:schemeClr val="bg1"/>
                </a:solidFill>
                <a:latin typeface="Helvetica" panose="020B0604020202020204" pitchFamily="34" charset="0"/>
              </a:rPr>
              <a:t>st</a:t>
            </a:r>
            <a:r>
              <a:rPr lang="en-US" altLang="en-US" sz="1200" dirty="0">
                <a:solidFill>
                  <a:schemeClr val="bg1"/>
                </a:solidFill>
                <a:latin typeface="Helvetica" panose="020B0604020202020204" pitchFamily="34" charset="0"/>
              </a:rPr>
              <a:t> hidden layer (Neurons)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Learning rate schedule for weight updates (Learning rate)</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Initial learning rate (Initial)</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Exponent for inverse scaling learning rate (Exponent)</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Solver for weight optimization (Solver)</a:t>
            </a:r>
          </a:p>
          <a:p>
            <a:pPr marL="342900" lvl="0" indent="-342900">
              <a:lnSpc>
                <a:spcPct val="100000"/>
              </a:lnSpc>
              <a:buFont typeface="+mj-lt"/>
              <a:buAutoNum type="arabicPeriod"/>
            </a:pPr>
            <a:endParaRPr lang="en-US" altLang="en-US" sz="1200" dirty="0">
              <a:solidFill>
                <a:schemeClr val="bg1"/>
              </a:solidFill>
              <a:latin typeface="Helvetica" panose="020B0604020202020204" pitchFamily="34" charset="0"/>
            </a:endParaRPr>
          </a:p>
          <a:p>
            <a:pPr marL="0" lvl="0" indent="0">
              <a:lnSpc>
                <a:spcPct val="100000"/>
              </a:lnSpc>
              <a:buNone/>
            </a:pPr>
            <a:r>
              <a:rPr kumimoji="0" lang="en-US" altLang="en-US" sz="1200" b="0" i="0" u="none" strike="noStrike" cap="none" normalizeH="0" baseline="0" dirty="0">
                <a:ln>
                  <a:noFill/>
                </a:ln>
                <a:solidFill>
                  <a:schemeClr val="bg1"/>
                </a:solidFill>
                <a:effectLst/>
                <a:latin typeface="Helvetica" panose="020B0604020202020204" pitchFamily="34" charset="0"/>
              </a:rPr>
              <a:t>We used an informed search technique to search through the state space of these seven parameters. This technique utilizes a Bayesian approach of progressively updating its beliefs on the best hyperparameter combination. We implemented the technique using the </a:t>
            </a:r>
            <a:r>
              <a:rPr lang="en-US" altLang="en-US" sz="1200" dirty="0" err="1">
                <a:solidFill>
                  <a:schemeClr val="bg1"/>
                </a:solidFill>
                <a:latin typeface="Helvetica" panose="020B0604020202020204" pitchFamily="34" charset="0"/>
              </a:rPr>
              <a:t>H</a:t>
            </a:r>
            <a:r>
              <a:rPr kumimoji="0" lang="en-US" altLang="en-US" sz="1200" b="0" i="0" u="none" strike="noStrike" cap="none" normalizeH="0" baseline="0" dirty="0" err="1">
                <a:ln>
                  <a:noFill/>
                </a:ln>
                <a:solidFill>
                  <a:schemeClr val="bg1"/>
                </a:solidFill>
                <a:effectLst/>
                <a:latin typeface="Helvetica" panose="020B0604020202020204" pitchFamily="34" charset="0"/>
              </a:rPr>
              <a:t>yperopt</a:t>
            </a:r>
            <a:r>
              <a:rPr kumimoji="0" lang="en-US" altLang="en-US" sz="1200" b="0" i="0" u="none" strike="noStrike" cap="none" normalizeH="0" baseline="0" dirty="0">
                <a:ln>
                  <a:noFill/>
                </a:ln>
                <a:solidFill>
                  <a:schemeClr val="bg1"/>
                </a:solidFill>
                <a:effectLst/>
                <a:latin typeface="Helvetica" panose="020B0604020202020204" pitchFamily="34" charset="0"/>
              </a:rPr>
              <a:t> package.</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The state space for each of the seven parameter:</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Activation: logistic, tanh, </a:t>
            </a:r>
            <a:r>
              <a:rPr lang="en-US" altLang="en-US" sz="1200" dirty="0" err="1">
                <a:solidFill>
                  <a:schemeClr val="bg1"/>
                </a:solidFill>
                <a:latin typeface="Helvetica" panose="020B0604020202020204" pitchFamily="34" charset="0"/>
              </a:rPr>
              <a:t>relu</a:t>
            </a:r>
            <a:r>
              <a:rPr lang="en-US" altLang="en-US" sz="1200" dirty="0">
                <a:solidFill>
                  <a:schemeClr val="bg1"/>
                </a:solidFill>
                <a:latin typeface="Helvetica" panose="020B0604020202020204" pitchFamily="34" charset="0"/>
              </a:rPr>
              <a:t>, identity</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Alpha: float between 0.001 to 1000</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Neurons: integer between 1 to 55 (i.e., number of features)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Learning rate: constant, </a:t>
            </a:r>
            <a:r>
              <a:rPr lang="en-US" altLang="en-US" sz="1200" dirty="0" err="1">
                <a:solidFill>
                  <a:schemeClr val="bg1"/>
                </a:solidFill>
                <a:latin typeface="Helvetica" panose="020B0604020202020204" pitchFamily="34" charset="0"/>
              </a:rPr>
              <a:t>invscaling</a:t>
            </a:r>
            <a:r>
              <a:rPr lang="en-US" altLang="en-US" sz="1200" dirty="0">
                <a:solidFill>
                  <a:schemeClr val="bg1"/>
                </a:solidFill>
                <a:latin typeface="Helvetica" panose="020B0604020202020204" pitchFamily="34" charset="0"/>
              </a:rPr>
              <a:t>, adaptive</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Initial: float between 0.001 to 0.99</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Exponent: float between 0.01 to 0.99</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Solver: </a:t>
            </a:r>
            <a:r>
              <a:rPr lang="en-US" altLang="en-US" sz="1200" dirty="0" err="1">
                <a:solidFill>
                  <a:schemeClr val="bg1"/>
                </a:solidFill>
                <a:latin typeface="Helvetica" panose="020B0604020202020204" pitchFamily="34" charset="0"/>
              </a:rPr>
              <a:t>lbfgs</a:t>
            </a:r>
            <a:r>
              <a:rPr lang="en-US" altLang="en-US" sz="1200" dirty="0">
                <a:solidFill>
                  <a:schemeClr val="bg1"/>
                </a:solidFill>
                <a:latin typeface="Helvetica" panose="020B0604020202020204" pitchFamily="34" charset="0"/>
              </a:rPr>
              <a:t>, </a:t>
            </a:r>
            <a:r>
              <a:rPr lang="en-US" altLang="en-US" sz="1200" dirty="0" err="1">
                <a:solidFill>
                  <a:schemeClr val="bg1"/>
                </a:solidFill>
                <a:latin typeface="Helvetica" panose="020B0604020202020204" pitchFamily="34" charset="0"/>
              </a:rPr>
              <a:t>sgd</a:t>
            </a:r>
            <a:r>
              <a:rPr lang="en-US" altLang="en-US" sz="1200" dirty="0">
                <a:solidFill>
                  <a:schemeClr val="bg1"/>
                </a:solidFill>
                <a:latin typeface="Helvetica" panose="020B0604020202020204" pitchFamily="34" charset="0"/>
              </a:rPr>
              <a:t>, </a:t>
            </a:r>
            <a:r>
              <a:rPr lang="en-US" altLang="en-US" sz="1200" dirty="0" err="1">
                <a:solidFill>
                  <a:schemeClr val="bg1"/>
                </a:solidFill>
                <a:latin typeface="Helvetica" panose="020B0604020202020204" pitchFamily="34" charset="0"/>
              </a:rPr>
              <a:t>adam</a:t>
            </a: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438902" y="1791191"/>
            <a:ext cx="5286375" cy="4154984"/>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200" u="sng" dirty="0">
                <a:solidFill>
                  <a:schemeClr val="bg1"/>
                </a:solidFill>
                <a:latin typeface="Helvetica" panose="020B0604020202020204" pitchFamily="34" charset="0"/>
              </a:rPr>
              <a:t>ADDITIONAL EXPERIMENTS</a:t>
            </a:r>
          </a:p>
          <a:p>
            <a:pPr eaLnBrk="0" fontAlgn="base" hangingPunct="0">
              <a:spcBef>
                <a:spcPct val="0"/>
              </a:spcBef>
              <a:spcAft>
                <a:spcPct val="0"/>
              </a:spcAft>
            </a:pPr>
            <a:endParaRPr lang="en-SG" sz="1200" u="sng" dirty="0">
              <a:solidFill>
                <a:schemeClr val="bg1"/>
              </a:solidFill>
              <a:latin typeface="Helvetica" panose="020B0604020202020204" pitchFamily="34" charset="0"/>
            </a:endParaRPr>
          </a:p>
          <a:p>
            <a:pPr eaLnBrk="0" fontAlgn="base" hangingPunct="0">
              <a:spcBef>
                <a:spcPct val="0"/>
              </a:spcBef>
              <a:spcAft>
                <a:spcPct val="0"/>
              </a:spcAft>
            </a:pPr>
            <a:r>
              <a:rPr lang="en-SG" sz="1200" u="sng" dirty="0">
                <a:solidFill>
                  <a:schemeClr val="bg1"/>
                </a:solidFill>
                <a:latin typeface="Helvetica" panose="020B0604020202020204" pitchFamily="34" charset="0"/>
              </a:rPr>
              <a:t>1. Does adding a 2</a:t>
            </a:r>
            <a:r>
              <a:rPr lang="en-SG" sz="1200" u="sng" baseline="30000" dirty="0">
                <a:solidFill>
                  <a:schemeClr val="bg1"/>
                </a:solidFill>
                <a:latin typeface="Helvetica" panose="020B0604020202020204" pitchFamily="34" charset="0"/>
              </a:rPr>
              <a:t>nd</a:t>
            </a:r>
            <a:r>
              <a:rPr lang="en-SG" sz="1200" u="sng" dirty="0">
                <a:solidFill>
                  <a:schemeClr val="bg1"/>
                </a:solidFill>
                <a:latin typeface="Helvetica" panose="020B0604020202020204" pitchFamily="34" charset="0"/>
              </a:rPr>
              <a:t> layer increase accuracy?</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used a randomized grid search to search through the state space of all 3025 combinations of 55 neurons in 1</a:t>
            </a:r>
            <a:r>
              <a:rPr lang="en-SG" sz="1200" baseline="30000" dirty="0">
                <a:solidFill>
                  <a:schemeClr val="bg1"/>
                </a:solidFill>
                <a:latin typeface="Helvetica" panose="020B0604020202020204" pitchFamily="34" charset="0"/>
              </a:rPr>
              <a:t>st</a:t>
            </a:r>
            <a:r>
              <a:rPr lang="en-SG" sz="1200" dirty="0">
                <a:solidFill>
                  <a:schemeClr val="bg1"/>
                </a:solidFill>
                <a:latin typeface="Helvetica" panose="020B0604020202020204" pitchFamily="34" charset="0"/>
              </a:rPr>
              <a:t> and 2</a:t>
            </a:r>
            <a:r>
              <a:rPr lang="en-SG" sz="1200" baseline="30000" dirty="0">
                <a:solidFill>
                  <a:schemeClr val="bg1"/>
                </a:solidFill>
                <a:latin typeface="Helvetica" panose="020B0604020202020204" pitchFamily="34" charset="0"/>
              </a:rPr>
              <a:t>nd</a:t>
            </a:r>
            <a:r>
              <a:rPr lang="en-SG" sz="1200" dirty="0">
                <a:solidFill>
                  <a:schemeClr val="bg1"/>
                </a:solidFill>
                <a:latin typeface="Helvetica" panose="020B0604020202020204" pitchFamily="34" charset="0"/>
              </a:rPr>
              <a:t> layers. If 1% of these combinations i.e., 30 gives the best accuracy, we only need to run 425 searches to guarantee at least 99% of obtaining one of the 30 best combinations.</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found that adding a 2</a:t>
            </a:r>
            <a:r>
              <a:rPr lang="en-SG" sz="1200" baseline="30000" dirty="0">
                <a:solidFill>
                  <a:schemeClr val="bg1"/>
                </a:solidFill>
                <a:latin typeface="Helvetica" panose="020B0604020202020204" pitchFamily="34" charset="0"/>
              </a:rPr>
              <a:t>nd</a:t>
            </a:r>
            <a:r>
              <a:rPr lang="en-SG" sz="1200" dirty="0">
                <a:solidFill>
                  <a:schemeClr val="bg1"/>
                </a:solidFill>
                <a:latin typeface="Helvetica" panose="020B0604020202020204" pitchFamily="34" charset="0"/>
              </a:rPr>
              <a:t> layer </a:t>
            </a:r>
            <a:r>
              <a:rPr lang="en-SG" sz="1200" b="1" u="sng" dirty="0">
                <a:solidFill>
                  <a:schemeClr val="bg1"/>
                </a:solidFill>
                <a:latin typeface="Helvetica" panose="020B0604020202020204" pitchFamily="34" charset="0"/>
              </a:rPr>
              <a:t>didn’t increase model accuracy</a:t>
            </a:r>
            <a:r>
              <a:rPr lang="en-SG" sz="1200" dirty="0">
                <a:solidFill>
                  <a:schemeClr val="bg1"/>
                </a:solidFill>
                <a:latin typeface="Helvetica" panose="020B0604020202020204" pitchFamily="34" charset="0"/>
              </a:rPr>
              <a:t>.</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Note: We commented out these codes in the submitted documents because of the long training time required to run the codes</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u="sng" dirty="0">
                <a:solidFill>
                  <a:schemeClr val="bg1"/>
                </a:solidFill>
                <a:latin typeface="Helvetica" panose="020B0604020202020204" pitchFamily="34" charset="0"/>
              </a:rPr>
              <a:t>2. Does combining a few estimators to form an ensemble estimator increase accuracy?</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used the </a:t>
            </a:r>
            <a:r>
              <a:rPr lang="en-SG" sz="1200" dirty="0" err="1">
                <a:solidFill>
                  <a:schemeClr val="bg1"/>
                </a:solidFill>
                <a:latin typeface="Helvetica" panose="020B0604020202020204" pitchFamily="34" charset="0"/>
              </a:rPr>
              <a:t>scikit</a:t>
            </a:r>
            <a:r>
              <a:rPr lang="en-SG" sz="1200" dirty="0">
                <a:solidFill>
                  <a:schemeClr val="bg1"/>
                </a:solidFill>
                <a:latin typeface="Helvetica" panose="020B0604020202020204" pitchFamily="34" charset="0"/>
              </a:rPr>
              <a:t>-learn function </a:t>
            </a:r>
            <a:r>
              <a:rPr lang="en-SG" sz="1200" dirty="0" err="1">
                <a:solidFill>
                  <a:schemeClr val="bg1"/>
                </a:solidFill>
                <a:latin typeface="Helvetica" panose="020B0604020202020204" pitchFamily="34" charset="0"/>
              </a:rPr>
              <a:t>VotingClassifer</a:t>
            </a:r>
            <a:r>
              <a:rPr lang="en-SG" sz="1200" dirty="0">
                <a:solidFill>
                  <a:schemeClr val="bg1"/>
                </a:solidFill>
                <a:latin typeface="Helvetica" panose="020B0604020202020204" pitchFamily="34" charset="0"/>
              </a:rPr>
              <a:t> to combine the top five MLP classifiers into an ensemble estimator.</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found that the ensemble estimator </a:t>
            </a:r>
            <a:r>
              <a:rPr lang="en-SG" sz="1200" b="1" u="sng" dirty="0">
                <a:solidFill>
                  <a:schemeClr val="bg1"/>
                </a:solidFill>
                <a:latin typeface="Helvetica" panose="020B0604020202020204" pitchFamily="34" charset="0"/>
              </a:rPr>
              <a:t>didn’t increase model accuracy</a:t>
            </a:r>
            <a:r>
              <a:rPr lang="en-SG" sz="1200" dirty="0">
                <a:solidFill>
                  <a:schemeClr val="bg1"/>
                </a:solidFill>
                <a:latin typeface="Helvetica" panose="020B0604020202020204" pitchFamily="34" charset="0"/>
              </a:rPr>
              <a:t>.</a:t>
            </a: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Tree>
    <p:extLst>
      <p:ext uri="{BB962C8B-B14F-4D97-AF65-F5344CB8AC3E}">
        <p14:creationId xmlns:p14="http://schemas.microsoft.com/office/powerpoint/2010/main" val="4162266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MLP</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845302" y="1716778"/>
            <a:ext cx="5286375" cy="5078313"/>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Bayesian Hyperparameters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best accuracy </a:t>
            </a:r>
            <a:r>
              <a:rPr kumimoji="0" lang="en-US" altLang="en-US" sz="1400" b="0"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(0.95) </a:t>
            </a:r>
            <a:r>
              <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was obtained by setting the hyperparameter values to:</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Activation = </a:t>
            </a: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relu</a:t>
            </a:r>
            <a:endPar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Alpha = 5.09</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Neurons = 9</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Learning rate = constant</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Initial = 0.52</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Exponent = 0.48</a:t>
            </a: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Solver = </a:t>
            </a:r>
            <a:r>
              <a:rPr kumimoji="0" lang="en-US" altLang="en-US" sz="12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lbfgs</a:t>
            </a:r>
            <a:endPar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Feature Importance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We used the eli5 packages to determine feature importance through observing how randomizing the value of a feature affects accuracy. A feature that is important to the prediction of the model will cause accuracy to drop if its value is randomizes.</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three most important features are: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Amplifier 1</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3</a:t>
            </a: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141</a:t>
                      </a:r>
                    </a:p>
                  </a:txBody>
                  <a:tcPr/>
                </a:tc>
                <a:tc>
                  <a:txBody>
                    <a:bodyPr/>
                    <a:lstStyle/>
                    <a:p>
                      <a:pPr algn="ctr"/>
                      <a:r>
                        <a:rPr lang="en-SG" sz="1100" dirty="0"/>
                        <a:t>255</a:t>
                      </a:r>
                    </a:p>
                  </a:txBody>
                  <a:tcPr/>
                </a:tc>
                <a:tc>
                  <a:txBody>
                    <a:bodyPr/>
                    <a:lstStyle/>
                    <a:p>
                      <a:pPr algn="ctr"/>
                      <a:endParaRPr lang="en-SG" sz="1100" dirty="0"/>
                    </a:p>
                  </a:txBody>
                  <a:tcPr/>
                </a:tc>
                <a:tc>
                  <a:txBody>
                    <a:bodyPr/>
                    <a:lstStyle/>
                    <a:p>
                      <a:pPr algn="ctr"/>
                      <a:r>
                        <a:rPr lang="en-SG" sz="1100" b="1" dirty="0"/>
                        <a:t>775</a:t>
                      </a:r>
                    </a:p>
                  </a:txBody>
                  <a:tcPr/>
                </a:tc>
                <a:tc>
                  <a:txBody>
                    <a:bodyPr/>
                    <a:lstStyle/>
                    <a:p>
                      <a:pPr algn="ctr"/>
                      <a:r>
                        <a:rPr lang="en-SG" sz="1100" dirty="0"/>
                        <a:t>16</a:t>
                      </a:r>
                    </a:p>
                  </a:txBody>
                  <a:tcPr/>
                </a:tc>
                <a:tc>
                  <a:txBody>
                    <a:bodyPr/>
                    <a:lstStyle/>
                    <a:p>
                      <a:pPr algn="ctr"/>
                      <a:endParaRPr lang="en-SG" sz="1100" dirty="0"/>
                    </a:p>
                  </a:txBody>
                  <a:tcPr/>
                </a:tc>
                <a:tc>
                  <a:txBody>
                    <a:bodyPr/>
                    <a:lstStyle/>
                    <a:p>
                      <a:pPr algn="ctr"/>
                      <a:r>
                        <a:rPr lang="en-SG" sz="1100" b="1" dirty="0"/>
                        <a:t>595</a:t>
                      </a:r>
                    </a:p>
                  </a:txBody>
                  <a:tcPr/>
                </a:tc>
                <a:tc>
                  <a:txBody>
                    <a:bodyPr/>
                    <a:lstStyle/>
                    <a:p>
                      <a:pPr algn="ctr"/>
                      <a:r>
                        <a:rPr lang="en-SG" sz="1100" dirty="0"/>
                        <a:t>42</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0</a:t>
                      </a:r>
                    </a:p>
                  </a:txBody>
                  <a:tcPr/>
                </a:tc>
                <a:tc>
                  <a:txBody>
                    <a:bodyPr/>
                    <a:lstStyle/>
                    <a:p>
                      <a:pPr algn="ctr"/>
                      <a:r>
                        <a:rPr lang="en-SG" sz="1100" b="1" dirty="0"/>
                        <a:t>635</a:t>
                      </a:r>
                    </a:p>
                  </a:txBody>
                  <a:tcPr/>
                </a:tc>
                <a:tc>
                  <a:txBody>
                    <a:bodyPr/>
                    <a:lstStyle/>
                    <a:p>
                      <a:pPr algn="ctr"/>
                      <a:endParaRPr lang="en-SG" sz="1100" dirty="0"/>
                    </a:p>
                  </a:txBody>
                  <a:tcPr/>
                </a:tc>
                <a:tc>
                  <a:txBody>
                    <a:bodyPr/>
                    <a:lstStyle/>
                    <a:p>
                      <a:pPr algn="ctr"/>
                      <a:r>
                        <a:rPr lang="en-SG" sz="1100" dirty="0"/>
                        <a:t>102</a:t>
                      </a:r>
                    </a:p>
                  </a:txBody>
                  <a:tcPr/>
                </a:tc>
                <a:tc>
                  <a:txBody>
                    <a:bodyPr/>
                    <a:lstStyle/>
                    <a:p>
                      <a:pPr algn="ctr"/>
                      <a:r>
                        <a:rPr lang="en-SG" sz="1100" b="1" dirty="0"/>
                        <a:t>138</a:t>
                      </a:r>
                    </a:p>
                  </a:txBody>
                  <a:tcPr/>
                </a:tc>
                <a:tc>
                  <a:txBody>
                    <a:bodyPr/>
                    <a:lstStyle/>
                    <a:p>
                      <a:pPr algn="ctr"/>
                      <a:endParaRPr lang="en-SG" sz="1100" dirty="0"/>
                    </a:p>
                  </a:txBody>
                  <a:tcPr/>
                </a:tc>
                <a:tc>
                  <a:txBody>
                    <a:bodyPr/>
                    <a:lstStyle/>
                    <a:p>
                      <a:pPr algn="ctr"/>
                      <a:r>
                        <a:rPr lang="en-SG" sz="1100" dirty="0"/>
                        <a:t>23</a:t>
                      </a:r>
                    </a:p>
                  </a:txBody>
                  <a:tcPr/>
                </a:tc>
                <a:tc>
                  <a:txBody>
                    <a:bodyPr/>
                    <a:lstStyle/>
                    <a:p>
                      <a:pPr algn="ctr"/>
                      <a:r>
                        <a:rPr lang="en-SG" sz="1100" b="1" dirty="0"/>
                        <a:t>371</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dirty="0"/>
                        <a:t>SB</a:t>
                      </a:r>
                    </a:p>
                  </a:txBody>
                  <a:tcPr/>
                </a:tc>
                <a:tc>
                  <a:txBody>
                    <a:bodyPr/>
                    <a:lstStyle/>
                    <a:p>
                      <a:pPr algn="ctr"/>
                      <a:r>
                        <a:rPr lang="en-SG" sz="1100" dirty="0"/>
                        <a:t>0.71</a:t>
                      </a:r>
                    </a:p>
                  </a:txBody>
                  <a:tcPr/>
                </a:tc>
                <a:tc>
                  <a:txBody>
                    <a:bodyPr/>
                    <a:lstStyle/>
                    <a:p>
                      <a:pPr algn="ctr"/>
                      <a:r>
                        <a:rPr lang="en-SG" sz="1100" dirty="0"/>
                        <a:t>1.00</a:t>
                      </a:r>
                    </a:p>
                  </a:txBody>
                  <a:tcPr/>
                </a:tc>
                <a:tc>
                  <a:txBody>
                    <a:bodyPr/>
                    <a:lstStyle/>
                    <a:p>
                      <a:pPr algn="ctr"/>
                      <a:r>
                        <a:rPr lang="en-SG" sz="1100" dirty="0"/>
                        <a:t>0.83</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dirty="0"/>
                        <a:t>ROW</a:t>
                      </a:r>
                    </a:p>
                  </a:txBody>
                  <a:tcPr/>
                </a:tc>
                <a:tc>
                  <a:txBody>
                    <a:bodyPr/>
                    <a:lstStyle/>
                    <a:p>
                      <a:pPr algn="ctr"/>
                      <a:r>
                        <a:rPr lang="en-SG" sz="1100" dirty="0"/>
                        <a:t>0.90</a:t>
                      </a:r>
                    </a:p>
                  </a:txBody>
                  <a:tcPr/>
                </a:tc>
                <a:tc>
                  <a:txBody>
                    <a:bodyPr/>
                    <a:lstStyle/>
                    <a:p>
                      <a:pPr algn="ctr"/>
                      <a:r>
                        <a:rPr lang="en-SG" sz="1100" dirty="0"/>
                        <a:t>0.57</a:t>
                      </a:r>
                    </a:p>
                  </a:txBody>
                  <a:tcPr/>
                </a:tc>
                <a:tc>
                  <a:txBody>
                    <a:bodyPr/>
                    <a:lstStyle/>
                    <a:p>
                      <a:pPr algn="ctr"/>
                      <a:r>
                        <a:rPr lang="en-SG" sz="1100" dirty="0"/>
                        <a:t>0.70</a:t>
                      </a:r>
                    </a:p>
                  </a:txBody>
                  <a:tcPr/>
                </a:tc>
                <a:tc>
                  <a:txBody>
                    <a:bodyPr/>
                    <a:lstStyle/>
                    <a:p>
                      <a:pPr algn="ctr"/>
                      <a:r>
                        <a:rPr lang="en-SG" sz="1100" dirty="0"/>
                        <a:t>240</a:t>
                      </a:r>
                    </a:p>
                  </a:txBody>
                  <a:tcPr/>
                </a:tc>
                <a:extLst>
                  <a:ext uri="{0D108BD9-81ED-4DB2-BD59-A6C34878D82A}">
                    <a16:rowId xmlns:a16="http://schemas.microsoft.com/office/drawing/2014/main" val="4090710273"/>
                  </a:ext>
                </a:extLst>
              </a:tr>
              <a:tr h="162984">
                <a:tc>
                  <a:txBody>
                    <a:bodyPr/>
                    <a:lstStyle/>
                    <a:p>
                      <a:r>
                        <a:rPr lang="en-SG" sz="1000" dirty="0"/>
                        <a:t>COL</a:t>
                      </a:r>
                    </a:p>
                  </a:txBody>
                  <a:tcPr/>
                </a:tc>
                <a:tc>
                  <a:txBody>
                    <a:bodyPr/>
                    <a:lstStyle/>
                    <a:p>
                      <a:pPr algn="ctr"/>
                      <a:r>
                        <a:rPr lang="en-SG" sz="1100" dirty="0"/>
                        <a:t>0.90</a:t>
                      </a:r>
                    </a:p>
                  </a:txBody>
                  <a:tcPr/>
                </a:tc>
                <a:tc>
                  <a:txBody>
                    <a:bodyPr/>
                    <a:lstStyle/>
                    <a:p>
                      <a:pPr algn="ctr"/>
                      <a:r>
                        <a:rPr lang="en-SG" sz="1100" dirty="0"/>
                        <a:t>0.94</a:t>
                      </a:r>
                    </a:p>
                  </a:txBody>
                  <a:tcPr/>
                </a:tc>
                <a:tc>
                  <a:txBody>
                    <a:bodyPr/>
                    <a:lstStyle/>
                    <a:p>
                      <a:pPr algn="ctr"/>
                      <a:r>
                        <a:rPr lang="en-SG" sz="1100" dirty="0"/>
                        <a:t>0.92</a:t>
                      </a:r>
                    </a:p>
                  </a:txBody>
                  <a:tcPr/>
                </a:tc>
                <a:tc>
                  <a:txBody>
                    <a:bodyPr/>
                    <a:lstStyle/>
                    <a:p>
                      <a:pPr algn="ctr"/>
                      <a:r>
                        <a:rPr lang="en-SG" sz="1100" dirty="0"/>
                        <a:t>394</a:t>
                      </a:r>
                    </a:p>
                  </a:txBody>
                  <a:tcPr/>
                </a:tc>
                <a:extLst>
                  <a:ext uri="{0D108BD9-81ED-4DB2-BD59-A6C34878D82A}">
                    <a16:rowId xmlns:a16="http://schemas.microsoft.com/office/drawing/2014/main" val="134738055"/>
                  </a:ext>
                </a:extLst>
              </a:tr>
              <a:tr h="0">
                <a:tc>
                  <a:txBody>
                    <a:bodyPr/>
                    <a:lstStyle/>
                    <a:p>
                      <a:r>
                        <a:rPr lang="en-SG" sz="1000" dirty="0"/>
                        <a:t>Micro </a:t>
                      </a:r>
                      <a:r>
                        <a:rPr lang="en-SG" sz="1000" dirty="0" err="1"/>
                        <a:t>avg</a:t>
                      </a:r>
                      <a:endParaRPr lang="en-SG" sz="1000" dirty="0"/>
                    </a:p>
                  </a:txBody>
                  <a:tcPr/>
                </a:tc>
                <a:tc>
                  <a:txBody>
                    <a:bodyPr/>
                    <a:lstStyle/>
                    <a:p>
                      <a:pPr algn="ctr"/>
                      <a:r>
                        <a:rPr lang="en-SG" sz="1100" dirty="0"/>
                        <a:t>0.79</a:t>
                      </a:r>
                    </a:p>
                  </a:txBody>
                  <a:tcPr/>
                </a:tc>
                <a:tc>
                  <a:txBody>
                    <a:bodyPr/>
                    <a:lstStyle/>
                    <a:p>
                      <a:pPr algn="ctr"/>
                      <a:r>
                        <a:rPr lang="en-SG" sz="1100" dirty="0"/>
                        <a:t>0.90</a:t>
                      </a:r>
                    </a:p>
                  </a:txBody>
                  <a:tcPr/>
                </a:tc>
                <a:tc>
                  <a:txBody>
                    <a:bodyPr/>
                    <a:lstStyle/>
                    <a:p>
                      <a:pPr algn="ctr"/>
                      <a:r>
                        <a:rPr lang="en-SG" sz="1100" dirty="0"/>
                        <a:t>0.84</a:t>
                      </a:r>
                    </a:p>
                  </a:txBody>
                  <a:tcPr/>
                </a:tc>
                <a:tc>
                  <a:txBody>
                    <a:bodyPr/>
                    <a:lstStyle/>
                    <a:p>
                      <a:pPr algn="ctr"/>
                      <a:r>
                        <a:rPr lang="en-SG" sz="1100" dirty="0"/>
                        <a:t>1269</a:t>
                      </a:r>
                    </a:p>
                  </a:txBody>
                  <a:tcPr/>
                </a:tc>
                <a:extLst>
                  <a:ext uri="{0D108BD9-81ED-4DB2-BD59-A6C34878D82A}">
                    <a16:rowId xmlns:a16="http://schemas.microsoft.com/office/drawing/2014/main" val="81339615"/>
                  </a:ext>
                </a:extLst>
              </a:tr>
              <a:tr h="159174">
                <a:tc>
                  <a:txBody>
                    <a:bodyPr/>
                    <a:lstStyle/>
                    <a:p>
                      <a:r>
                        <a:rPr lang="en-SG" sz="1000" dirty="0"/>
                        <a:t>Macro </a:t>
                      </a:r>
                      <a:r>
                        <a:rPr lang="en-SG" sz="1000" dirty="0" err="1"/>
                        <a:t>avg</a:t>
                      </a:r>
                      <a:endParaRPr lang="en-SG" sz="1000" dirty="0"/>
                    </a:p>
                  </a:txBody>
                  <a:tcPr/>
                </a:tc>
                <a:tc>
                  <a:txBody>
                    <a:bodyPr/>
                    <a:lstStyle/>
                    <a:p>
                      <a:pPr algn="ctr"/>
                      <a:r>
                        <a:rPr lang="en-SG" sz="1100" dirty="0"/>
                        <a:t>0.84</a:t>
                      </a:r>
                    </a:p>
                  </a:txBody>
                  <a:tcPr/>
                </a:tc>
                <a:tc>
                  <a:txBody>
                    <a:bodyPr/>
                    <a:lstStyle/>
                    <a:p>
                      <a:pPr algn="ctr"/>
                      <a:r>
                        <a:rPr lang="en-SG" sz="1100" dirty="0"/>
                        <a:t>0.84</a:t>
                      </a:r>
                    </a:p>
                  </a:txBody>
                  <a:tcPr/>
                </a:tc>
                <a:tc>
                  <a:txBody>
                    <a:bodyPr/>
                    <a:lstStyle/>
                    <a:p>
                      <a:pPr algn="ctr"/>
                      <a:r>
                        <a:rPr lang="en-SG" sz="1100" dirty="0"/>
                        <a:t>0.82</a:t>
                      </a:r>
                    </a:p>
                  </a:txBody>
                  <a:tcPr/>
                </a:tc>
                <a:tc>
                  <a:txBody>
                    <a:bodyPr/>
                    <a:lstStyle/>
                    <a:p>
                      <a:pPr algn="ctr"/>
                      <a:r>
                        <a:rPr lang="en-SG" sz="1100" dirty="0"/>
                        <a:t>1269</a:t>
                      </a:r>
                    </a:p>
                  </a:txBody>
                  <a:tcPr/>
                </a:tc>
                <a:extLst>
                  <a:ext uri="{0D108BD9-81ED-4DB2-BD59-A6C34878D82A}">
                    <a16:rowId xmlns:a16="http://schemas.microsoft.com/office/drawing/2014/main" val="413735822"/>
                  </a:ext>
                </a:extLst>
              </a:tr>
              <a:tr h="0">
                <a:tc>
                  <a:txBody>
                    <a:bodyPr/>
                    <a:lstStyle/>
                    <a:p>
                      <a:r>
                        <a:rPr lang="en-SG" sz="1000" dirty="0"/>
                        <a:t>Weighted </a:t>
                      </a:r>
                      <a:r>
                        <a:rPr lang="en-SG" sz="1000" dirty="0" err="1"/>
                        <a:t>avg</a:t>
                      </a:r>
                      <a:endParaRPr lang="en-SG" sz="1000" dirty="0"/>
                    </a:p>
                  </a:txBody>
                  <a:tcPr/>
                </a:tc>
                <a:tc>
                  <a:txBody>
                    <a:bodyPr/>
                    <a:lstStyle/>
                    <a:p>
                      <a:pPr algn="ctr"/>
                      <a:r>
                        <a:rPr lang="en-SG" sz="1100" dirty="0"/>
                        <a:t>0.81</a:t>
                      </a:r>
                    </a:p>
                  </a:txBody>
                  <a:tcPr/>
                </a:tc>
                <a:tc>
                  <a:txBody>
                    <a:bodyPr/>
                    <a:lstStyle/>
                    <a:p>
                      <a:pPr algn="ctr"/>
                      <a:r>
                        <a:rPr lang="en-SG" sz="1100" dirty="0"/>
                        <a:t>0.90</a:t>
                      </a:r>
                    </a:p>
                  </a:txBody>
                  <a:tcPr/>
                </a:tc>
                <a:tc>
                  <a:txBody>
                    <a:bodyPr/>
                    <a:lstStyle/>
                    <a:p>
                      <a:pPr algn="ctr"/>
                      <a:r>
                        <a:rPr lang="en-SG" sz="1100" dirty="0"/>
                        <a:t>0.83</a:t>
                      </a:r>
                    </a:p>
                  </a:txBody>
                  <a:tcPr/>
                </a:tc>
                <a:tc>
                  <a:txBody>
                    <a:bodyPr/>
                    <a:lstStyle/>
                    <a:p>
                      <a:pPr algn="ctr"/>
                      <a:r>
                        <a:rPr lang="en-SG" sz="1100" dirty="0"/>
                        <a:t>1269</a:t>
                      </a:r>
                    </a:p>
                  </a:txBody>
                  <a:tcPr/>
                </a:tc>
                <a:extLst>
                  <a:ext uri="{0D108BD9-81ED-4DB2-BD59-A6C34878D82A}">
                    <a16:rowId xmlns:a16="http://schemas.microsoft.com/office/drawing/2014/main" val="3887720005"/>
                  </a:ext>
                </a:extLst>
              </a:tr>
              <a:tr h="0">
                <a:tc>
                  <a:txBody>
                    <a:bodyPr/>
                    <a:lstStyle/>
                    <a:p>
                      <a:r>
                        <a:rPr lang="en-SG" sz="1000" dirty="0"/>
                        <a:t>Samples </a:t>
                      </a:r>
                      <a:r>
                        <a:rPr lang="en-SG" sz="1000" dirty="0" err="1"/>
                        <a:t>avg</a:t>
                      </a:r>
                      <a:endParaRPr lang="en-SG" sz="1000" dirty="0"/>
                    </a:p>
                  </a:txBody>
                  <a:tcPr/>
                </a:tc>
                <a:tc>
                  <a:txBody>
                    <a:bodyPr/>
                    <a:lstStyle/>
                    <a:p>
                      <a:pPr algn="ctr"/>
                      <a:r>
                        <a:rPr lang="en-SG" sz="1100" dirty="0"/>
                        <a:t>0.79</a:t>
                      </a:r>
                    </a:p>
                  </a:txBody>
                  <a:tcPr/>
                </a:tc>
                <a:tc>
                  <a:txBody>
                    <a:bodyPr/>
                    <a:lstStyle/>
                    <a:p>
                      <a:pPr algn="ctr"/>
                      <a:r>
                        <a:rPr lang="en-SG" sz="1100" dirty="0"/>
                        <a:t>0.84</a:t>
                      </a:r>
                    </a:p>
                  </a:txBody>
                  <a:tcPr/>
                </a:tc>
                <a:tc>
                  <a:txBody>
                    <a:bodyPr/>
                    <a:lstStyle/>
                    <a:p>
                      <a:pPr algn="ctr"/>
                      <a:r>
                        <a:rPr lang="en-SG" sz="1100" dirty="0"/>
                        <a:t>0.80</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14086650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indoor&#10;&#10;Description automatically generated">
            <a:extLst>
              <a:ext uri="{FF2B5EF4-FFF2-40B4-BE49-F238E27FC236}">
                <a16:creationId xmlns:a16="http://schemas.microsoft.com/office/drawing/2014/main" id="{EC007BFE-3385-4ECE-B7B6-883009AC52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7" name="Rectangle 6">
            <a:extLst>
              <a:ext uri="{FF2B5EF4-FFF2-40B4-BE49-F238E27FC236}">
                <a16:creationId xmlns:a16="http://schemas.microsoft.com/office/drawing/2014/main" id="{44494409-FEDA-4FB7-80A9-979D9081E05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943E748B-76B2-434B-9472-021BBA36AC54}"/>
              </a:ext>
            </a:extLst>
          </p:cNvPr>
          <p:cNvSpPr>
            <a:spLocks noGrp="1"/>
          </p:cNvSpPr>
          <p:nvPr>
            <p:ph type="title"/>
          </p:nvPr>
        </p:nvSpPr>
        <p:spPr>
          <a:xfrm>
            <a:off x="838200" y="365126"/>
            <a:ext cx="10515600" cy="73025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SVM</a:t>
            </a:r>
          </a:p>
        </p:txBody>
      </p:sp>
      <p:sp>
        <p:nvSpPr>
          <p:cNvPr id="4" name="Rectangle 1">
            <a:extLst>
              <a:ext uri="{FF2B5EF4-FFF2-40B4-BE49-F238E27FC236}">
                <a16:creationId xmlns:a16="http://schemas.microsoft.com/office/drawing/2014/main" id="{2F7B7C67-B8F9-406C-81F4-69EA2094F8F4}"/>
              </a:ext>
            </a:extLst>
          </p:cNvPr>
          <p:cNvSpPr>
            <a:spLocks noGrp="1" noChangeArrowheads="1"/>
          </p:cNvSpPr>
          <p:nvPr>
            <p:ph idx="1"/>
          </p:nvPr>
        </p:nvSpPr>
        <p:spPr bwMode="auto">
          <a:xfrm>
            <a:off x="457199" y="2428978"/>
            <a:ext cx="5372099" cy="3754874"/>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kumimoji="0" lang="en-US" altLang="en-US" sz="1400" b="0" i="0" u="none" strike="noStrike" cap="none" normalizeH="0" baseline="0" dirty="0">
                <a:ln>
                  <a:noFill/>
                </a:ln>
                <a:solidFill>
                  <a:schemeClr val="bg1"/>
                </a:solidFill>
                <a:effectLst/>
                <a:latin typeface="Helvetica" panose="020B0604020202020204" pitchFamily="34" charset="0"/>
              </a:rPr>
              <a:t>For SVM, we are using the </a:t>
            </a:r>
            <a:r>
              <a:rPr lang="en-US" altLang="en-US" sz="1400" dirty="0">
                <a:solidFill>
                  <a:schemeClr val="bg1"/>
                </a:solidFill>
                <a:latin typeface="Helvetica" panose="020B0604020202020204" pitchFamily="34" charset="0"/>
              </a:rPr>
              <a:t>Radial Basis Function (RBF)</a:t>
            </a:r>
            <a:r>
              <a:rPr kumimoji="0" lang="en-US" altLang="en-US" sz="1400" b="0" i="0" u="none" strike="noStrike" cap="none" normalizeH="0" baseline="0" dirty="0">
                <a:ln>
                  <a:noFill/>
                </a:ln>
                <a:solidFill>
                  <a:schemeClr val="bg1"/>
                </a:solidFill>
                <a:effectLst/>
                <a:latin typeface="Helvetica" panose="020B0604020202020204" pitchFamily="34" charset="0"/>
              </a:rPr>
              <a:t> kernel. Two parameters have some levels of effect on the results, and they are the gamma and C.</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The </a:t>
            </a:r>
            <a:r>
              <a:rPr lang="en-US" altLang="en-US" sz="1400" dirty="0">
                <a:solidFill>
                  <a:schemeClr val="bg1"/>
                </a:solidFill>
                <a:latin typeface="Helvetica" panose="020B0604020202020204" pitchFamily="34" charset="0"/>
              </a:rPr>
              <a:t>gamma </a:t>
            </a:r>
            <a:r>
              <a:rPr kumimoji="0" lang="en-US" altLang="en-US" sz="1400" b="0" i="0" u="none" strike="noStrike" cap="none" normalizeH="0" baseline="0" dirty="0">
                <a:ln>
                  <a:noFill/>
                </a:ln>
                <a:solidFill>
                  <a:schemeClr val="bg1"/>
                </a:solidFill>
                <a:effectLst/>
                <a:latin typeface="Helvetica" panose="020B0604020202020204" pitchFamily="34" charset="0"/>
              </a:rPr>
              <a:t>parameter defines how far the influence of a single training example reaches, with low values meaning ‘far’ and high values meaning ‘close’. The gamma can be seen as the inverse of the radius of influence of samples selected by the model as support vectors.</a:t>
            </a:r>
            <a:endParaRPr kumimoji="0" lang="en-US" altLang="en-US" sz="14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The C parameter trades off correct classification of training examples against maximization of the decision function’s margin. Larger values of C means that a smaller margin will be accepted. A lower C gives a larger margin. This would mean a simpler decision function, but it erodes training accuracy. Hence C is like a regularization parameter in the SVM.</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chemeClr val="bg1"/>
                </a:solidFill>
                <a:latin typeface="Helvetica" panose="020B0604020202020204" pitchFamily="34" charset="0"/>
              </a:rPr>
              <a:t>The program runs thru different permutations of gamma and C using nested While and For loops. The optimal values of gamma and C are then established.</a:t>
            </a:r>
            <a:endParaRPr kumimoji="0" lang="en-US" altLang="en-US" sz="1400" b="0" i="0" u="none" strike="noStrike" cap="none" normalizeH="0" baseline="0" dirty="0">
              <a:ln>
                <a:noFill/>
              </a:ln>
              <a:solidFill>
                <a:schemeClr val="bg1"/>
              </a:solidFill>
              <a:effectLst/>
            </a:endParaRPr>
          </a:p>
        </p:txBody>
      </p:sp>
      <p:sp>
        <p:nvSpPr>
          <p:cNvPr id="5" name="Rectangle 4">
            <a:extLst>
              <a:ext uri="{FF2B5EF4-FFF2-40B4-BE49-F238E27FC236}">
                <a16:creationId xmlns:a16="http://schemas.microsoft.com/office/drawing/2014/main" id="{CDA66506-0DF5-470F-ADA6-D34620EFDB29}"/>
              </a:ext>
            </a:extLst>
          </p:cNvPr>
          <p:cNvSpPr/>
          <p:nvPr/>
        </p:nvSpPr>
        <p:spPr>
          <a:xfrm>
            <a:off x="5981700" y="2536700"/>
            <a:ext cx="6057900" cy="3416320"/>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200" dirty="0">
                <a:solidFill>
                  <a:schemeClr val="bg1"/>
                </a:solidFill>
                <a:latin typeface="Helvetica" panose="020B0604020202020204" pitchFamily="34" charset="0"/>
              </a:rPr>
              <a:t>while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&lt; 10:</a:t>
            </a:r>
          </a:p>
          <a:p>
            <a:pPr eaLnBrk="0" fontAlgn="base" hangingPunct="0">
              <a:spcBef>
                <a:spcPct val="0"/>
              </a:spcBef>
              <a:spcAft>
                <a:spcPct val="0"/>
              </a:spcAft>
            </a:pPr>
            <a:r>
              <a:rPr lang="en-SG" sz="1200" dirty="0">
                <a:solidFill>
                  <a:schemeClr val="bg1"/>
                </a:solidFill>
                <a:latin typeface="Helvetica" panose="020B0604020202020204" pitchFamily="34" charset="0"/>
              </a:rPr>
              <a:t>    for </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 in range(1,10,1):</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OneVsRestClassifier</a:t>
            </a:r>
            <a:r>
              <a:rPr lang="en-SG" sz="1200" dirty="0">
                <a:solidFill>
                  <a:schemeClr val="bg1"/>
                </a:solidFill>
                <a:latin typeface="Helvetica" panose="020B0604020202020204" pitchFamily="34" charset="0"/>
              </a:rPr>
              <a:t>( SVC(kernel="</a:t>
            </a:r>
            <a:r>
              <a:rPr lang="en-SG" sz="1200" dirty="0" err="1">
                <a:solidFill>
                  <a:schemeClr val="bg1"/>
                </a:solidFill>
                <a:latin typeface="Helvetica" panose="020B0604020202020204" pitchFamily="34" charset="0"/>
              </a:rPr>
              <a:t>rbf</a:t>
            </a:r>
            <a:r>
              <a:rPr lang="en-SG" sz="1200" dirty="0">
                <a:solidFill>
                  <a:schemeClr val="bg1"/>
                </a:solidFill>
                <a:latin typeface="Helvetica" panose="020B0604020202020204" pitchFamily="34" charset="0"/>
              </a:rPr>
              <a:t>", gamma=</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C=</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svm.fit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predictions = </a:t>
            </a:r>
            <a:r>
              <a:rPr lang="en-SG" sz="1200" dirty="0" err="1">
                <a:solidFill>
                  <a:schemeClr val="bg1"/>
                </a:solidFill>
                <a:latin typeface="Helvetica" panose="020B0604020202020204" pitchFamily="34" charset="0"/>
              </a:rPr>
              <a:t>svm.predict</a:t>
            </a:r>
            <a:r>
              <a:rPr lang="en-SG" sz="1200" dirty="0">
                <a:solidFill>
                  <a:schemeClr val="bg1"/>
                </a:solidFill>
                <a:latin typeface="Helvetica" panose="020B0604020202020204" pitchFamily="34" charset="0"/>
              </a:rPr>
              <a:t>(X_test2)</a:t>
            </a:r>
          </a:p>
          <a:p>
            <a:pPr eaLnBrk="0" fontAlgn="base" hangingPunct="0">
              <a:spcBef>
                <a:spcPct val="0"/>
              </a:spcBef>
              <a:spcAft>
                <a:spcPct val="0"/>
              </a:spcAft>
            </a:pPr>
            <a:r>
              <a:rPr lang="en-SG" sz="1200" dirty="0">
                <a:solidFill>
                  <a:schemeClr val="bg1"/>
                </a:solidFill>
                <a:latin typeface="Helvetica" panose="020B0604020202020204" pitchFamily="34" charset="0"/>
              </a:rPr>
              <a:t>        if </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 &gt; </a:t>
            </a:r>
            <a:r>
              <a:rPr lang="en-SG" sz="1200" dirty="0" err="1">
                <a:solidFill>
                  <a:schemeClr val="bg1"/>
                </a:solidFill>
                <a:latin typeface="Helvetica" panose="020B0604020202020204" pitchFamily="34" charset="0"/>
              </a:rPr>
              <a:t>max_score</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max_score</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optimal_C</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C_val</a:t>
            </a: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optimal_gamma</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gamma_value</a:t>
            </a: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        from </a:t>
            </a:r>
            <a:r>
              <a:rPr lang="en-SG" sz="1200" dirty="0" err="1">
                <a:solidFill>
                  <a:schemeClr val="bg1"/>
                </a:solidFill>
                <a:latin typeface="Helvetica" panose="020B0604020202020204" pitchFamily="34" charset="0"/>
              </a:rPr>
              <a:t>sklearn.metrics</a:t>
            </a:r>
            <a:r>
              <a:rPr lang="en-SG" sz="1200" dirty="0">
                <a:solidFill>
                  <a:schemeClr val="bg1"/>
                </a:solidFill>
                <a:latin typeface="Helvetica" panose="020B0604020202020204" pitchFamily="34" charset="0"/>
              </a:rPr>
              <a:t> import </a:t>
            </a:r>
            <a:r>
              <a:rPr lang="en-SG" sz="1200" dirty="0" err="1">
                <a:solidFill>
                  <a:schemeClr val="bg1"/>
                </a:solidFill>
                <a:latin typeface="Helvetica" panose="020B0604020202020204" pitchFamily="34" charset="0"/>
              </a:rPr>
              <a:t>classification_report</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confusion_matrix</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print("C= ", </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print("gamma= ",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r>
              <a:rPr lang="en-SG" sz="1200" dirty="0" err="1">
                <a:solidFill>
                  <a:schemeClr val="bg1"/>
                </a:solidFill>
                <a:latin typeface="Helvetica" panose="020B0604020202020204" pitchFamily="34" charset="0"/>
              </a:rPr>
              <a:t>multilabel_confusion_matrix</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r>
              <a:rPr lang="en-SG" sz="1200" dirty="0" err="1">
                <a:solidFill>
                  <a:schemeClr val="bg1"/>
                </a:solidFill>
                <a:latin typeface="Helvetica" panose="020B0604020202020204" pitchFamily="34" charset="0"/>
              </a:rPr>
              <a:t>classification_report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print("Accuracy on training set: {:.3f}".format(</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print("Accuracy on test set: {:.3f}".format(</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(X_test2, </a:t>
            </a:r>
            <a:r>
              <a:rPr lang="en-SG" sz="1200" dirty="0" err="1">
                <a:solidFill>
                  <a:schemeClr val="bg1"/>
                </a:solidFill>
                <a:latin typeface="Helvetica" panose="020B0604020202020204" pitchFamily="34" charset="0"/>
              </a:rPr>
              <a:t>y_test</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gamma_value</a:t>
            </a:r>
            <a:r>
              <a:rPr lang="en-SG" sz="1200" dirty="0">
                <a:solidFill>
                  <a:schemeClr val="bg1"/>
                </a:solidFill>
                <a:latin typeface="Helvetica" panose="020B0604020202020204" pitchFamily="34" charset="0"/>
              </a:rPr>
              <a:t> + 0.01</a:t>
            </a:r>
          </a:p>
        </p:txBody>
      </p:sp>
      <p:sp>
        <p:nvSpPr>
          <p:cNvPr id="8" name="Rectangle 7">
            <a:extLst>
              <a:ext uri="{FF2B5EF4-FFF2-40B4-BE49-F238E27FC236}">
                <a16:creationId xmlns:a16="http://schemas.microsoft.com/office/drawing/2014/main" id="{745339A3-FFC4-4D0F-A478-1EB02099831B}"/>
              </a:ext>
            </a:extLst>
          </p:cNvPr>
          <p:cNvSpPr/>
          <p:nvPr/>
        </p:nvSpPr>
        <p:spPr>
          <a:xfrm>
            <a:off x="5981700" y="2129179"/>
            <a:ext cx="6057900"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The program:</a:t>
            </a:r>
          </a:p>
        </p:txBody>
      </p:sp>
      <p:sp>
        <p:nvSpPr>
          <p:cNvPr id="9" name="Rectangle 8">
            <a:extLst>
              <a:ext uri="{FF2B5EF4-FFF2-40B4-BE49-F238E27FC236}">
                <a16:creationId xmlns:a16="http://schemas.microsoft.com/office/drawing/2014/main" id="{DB4D20C0-ACC8-4F40-BFEC-1D8798CCB0B7}"/>
              </a:ext>
            </a:extLst>
          </p:cNvPr>
          <p:cNvSpPr/>
          <p:nvPr/>
        </p:nvSpPr>
        <p:spPr>
          <a:xfrm>
            <a:off x="447673" y="2129180"/>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Tree>
    <p:extLst>
      <p:ext uri="{BB962C8B-B14F-4D97-AF65-F5344CB8AC3E}">
        <p14:creationId xmlns:p14="http://schemas.microsoft.com/office/powerpoint/2010/main" val="1579984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SVM</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739519" y="1673232"/>
            <a:ext cx="5286375" cy="240065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6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SVM Hyperparameters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lvl="0"/>
            <a:r>
              <a:rPr kumimoji="0" lang="en-US" altLang="en-US" sz="14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best </a:t>
            </a:r>
            <a:r>
              <a:rPr lang="en-US" altLang="en-US" sz="1400" dirty="0">
                <a:solidFill>
                  <a:prstClr val="white"/>
                </a:solidFill>
                <a:latin typeface="Helvetica" panose="020B0604020202020204" pitchFamily="34" charset="0"/>
              </a:rPr>
              <a:t>accuracy </a:t>
            </a:r>
            <a:r>
              <a:rPr lang="en-US" altLang="en-US" sz="1400" dirty="0">
                <a:solidFill>
                  <a:srgbClr val="FFFF00"/>
                </a:solidFill>
                <a:latin typeface="Helvetica" panose="020B0604020202020204" pitchFamily="34" charset="0"/>
              </a:rPr>
              <a:t>(0.984 on Training and 0.942 on Test) </a:t>
            </a:r>
            <a:r>
              <a:rPr kumimoji="0" lang="en-US" altLang="en-US" sz="14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was achieved and doesn’t improve beyond the following parameter settings: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6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C = </a:t>
            </a:r>
            <a:r>
              <a:rPr lang="en-US" altLang="en-US" sz="1600" b="1" dirty="0">
                <a:solidFill>
                  <a:srgbClr val="FFFF00"/>
                </a:solidFill>
                <a:latin typeface="Helvetica" panose="020B0604020202020204" pitchFamily="34" charset="0"/>
              </a:rPr>
              <a:t>4</a:t>
            </a:r>
            <a:endParaRPr kumimoji="0" lang="en-US" altLang="en-US" sz="1600" b="1" i="0" u="none" strike="noStrike" kern="1200" cap="none" spc="0" normalizeH="0" baseline="0" noProof="0" dirty="0">
              <a:ln>
                <a:noFill/>
              </a:ln>
              <a:solidFill>
                <a:srgbClr val="FFFF00"/>
              </a:solidFill>
              <a:effectLst/>
              <a:uLnTx/>
              <a:uFillTx/>
              <a:latin typeface="Helvetica" panose="020B0604020202020204" pitchFamily="34" charset="0"/>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altLang="en-US" sz="16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Gamma = 0.11</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extLst>
              <p:ext uri="{D42A27DB-BD31-4B8C-83A1-F6EECF244321}">
                <p14:modId xmlns:p14="http://schemas.microsoft.com/office/powerpoint/2010/main" val="2154512969"/>
              </p:ext>
            </p:extLst>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382</a:t>
                      </a:r>
                    </a:p>
                  </a:txBody>
                  <a:tcPr/>
                </a:tc>
                <a:tc>
                  <a:txBody>
                    <a:bodyPr/>
                    <a:lstStyle/>
                    <a:p>
                      <a:pPr algn="ctr"/>
                      <a:r>
                        <a:rPr lang="en-SG" sz="1100" dirty="0"/>
                        <a:t>14</a:t>
                      </a:r>
                    </a:p>
                  </a:txBody>
                  <a:tcPr/>
                </a:tc>
                <a:tc>
                  <a:txBody>
                    <a:bodyPr/>
                    <a:lstStyle/>
                    <a:p>
                      <a:pPr algn="ctr"/>
                      <a:endParaRPr lang="en-SG" sz="1100" dirty="0"/>
                    </a:p>
                  </a:txBody>
                  <a:tcPr/>
                </a:tc>
                <a:tc>
                  <a:txBody>
                    <a:bodyPr/>
                    <a:lstStyle/>
                    <a:p>
                      <a:pPr algn="ctr"/>
                      <a:r>
                        <a:rPr lang="en-SG" sz="1100" b="1" dirty="0"/>
                        <a:t>617</a:t>
                      </a:r>
                    </a:p>
                  </a:txBody>
                  <a:tcPr/>
                </a:tc>
                <a:tc>
                  <a:txBody>
                    <a:bodyPr/>
                    <a:lstStyle/>
                    <a:p>
                      <a:pPr algn="ctr"/>
                      <a:r>
                        <a:rPr lang="en-SG" sz="1100" dirty="0"/>
                        <a:t>20</a:t>
                      </a:r>
                    </a:p>
                  </a:txBody>
                  <a:tcPr/>
                </a:tc>
                <a:tc>
                  <a:txBody>
                    <a:bodyPr/>
                    <a:lstStyle/>
                    <a:p>
                      <a:pPr algn="ctr"/>
                      <a:endParaRPr lang="en-SG" sz="1100" dirty="0"/>
                    </a:p>
                  </a:txBody>
                  <a:tcPr/>
                </a:tc>
                <a:tc>
                  <a:txBody>
                    <a:bodyPr/>
                    <a:lstStyle/>
                    <a:p>
                      <a:pPr algn="ctr"/>
                      <a:r>
                        <a:rPr lang="en-SG" sz="1100" b="1" dirty="0"/>
                        <a:t>773</a:t>
                      </a:r>
                    </a:p>
                  </a:txBody>
                  <a:tcPr/>
                </a:tc>
                <a:tc>
                  <a:txBody>
                    <a:bodyPr/>
                    <a:lstStyle/>
                    <a:p>
                      <a:pPr algn="ctr"/>
                      <a:r>
                        <a:rPr lang="en-SG" sz="1100" dirty="0"/>
                        <a:t>18</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0</a:t>
                      </a:r>
                    </a:p>
                  </a:txBody>
                  <a:tcPr/>
                </a:tc>
                <a:tc>
                  <a:txBody>
                    <a:bodyPr/>
                    <a:lstStyle/>
                    <a:p>
                      <a:pPr algn="ctr"/>
                      <a:r>
                        <a:rPr lang="en-SG" sz="1100" b="1" dirty="0"/>
                        <a:t>635</a:t>
                      </a:r>
                    </a:p>
                  </a:txBody>
                  <a:tcPr/>
                </a:tc>
                <a:tc>
                  <a:txBody>
                    <a:bodyPr/>
                    <a:lstStyle/>
                    <a:p>
                      <a:pPr algn="ctr"/>
                      <a:endParaRPr lang="en-SG" sz="1100" dirty="0"/>
                    </a:p>
                  </a:txBody>
                  <a:tcPr/>
                </a:tc>
                <a:tc>
                  <a:txBody>
                    <a:bodyPr/>
                    <a:lstStyle/>
                    <a:p>
                      <a:pPr algn="ctr"/>
                      <a:r>
                        <a:rPr lang="en-SG" sz="1100" dirty="0"/>
                        <a:t>5</a:t>
                      </a:r>
                    </a:p>
                  </a:txBody>
                  <a:tcPr/>
                </a:tc>
                <a:tc>
                  <a:txBody>
                    <a:bodyPr/>
                    <a:lstStyle/>
                    <a:p>
                      <a:pPr algn="ctr"/>
                      <a:r>
                        <a:rPr lang="en-SG" sz="1100" b="1" dirty="0"/>
                        <a:t>389</a:t>
                      </a:r>
                    </a:p>
                  </a:txBody>
                  <a:tcPr/>
                </a:tc>
                <a:tc>
                  <a:txBody>
                    <a:bodyPr/>
                    <a:lstStyle/>
                    <a:p>
                      <a:pPr algn="ctr"/>
                      <a:endParaRPr lang="en-SG" sz="1100" dirty="0"/>
                    </a:p>
                  </a:txBody>
                  <a:tcPr/>
                </a:tc>
                <a:tc>
                  <a:txBody>
                    <a:bodyPr/>
                    <a:lstStyle/>
                    <a:p>
                      <a:pPr algn="ctr"/>
                      <a:r>
                        <a:rPr lang="en-SG" sz="1100" dirty="0"/>
                        <a:t>13</a:t>
                      </a:r>
                    </a:p>
                  </a:txBody>
                  <a:tcPr/>
                </a:tc>
                <a:tc>
                  <a:txBody>
                    <a:bodyPr/>
                    <a:lstStyle/>
                    <a:p>
                      <a:pPr algn="ctr"/>
                      <a:r>
                        <a:rPr lang="en-SG" sz="1100" b="1" dirty="0"/>
                        <a:t>227</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extLst>
              <p:ext uri="{D42A27DB-BD31-4B8C-83A1-F6EECF244321}">
                <p14:modId xmlns:p14="http://schemas.microsoft.com/office/powerpoint/2010/main" val="1288223597"/>
              </p:ext>
            </p:extLst>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dirty="0"/>
                        <a:t>SB</a:t>
                      </a:r>
                    </a:p>
                  </a:txBody>
                  <a:tcPr/>
                </a:tc>
                <a:tc>
                  <a:txBody>
                    <a:bodyPr/>
                    <a:lstStyle/>
                    <a:p>
                      <a:pPr algn="ctr"/>
                      <a:r>
                        <a:rPr lang="en-SG" sz="1100" dirty="0"/>
                        <a:t>0.98</a:t>
                      </a:r>
                    </a:p>
                  </a:txBody>
                  <a:tcPr/>
                </a:tc>
                <a:tc>
                  <a:txBody>
                    <a:bodyPr/>
                    <a:lstStyle/>
                    <a:p>
                      <a:pPr algn="ctr"/>
                      <a:r>
                        <a:rPr lang="en-SG" sz="1100" dirty="0"/>
                        <a:t>1.00</a:t>
                      </a:r>
                    </a:p>
                  </a:txBody>
                  <a:tcPr/>
                </a:tc>
                <a:tc>
                  <a:txBody>
                    <a:bodyPr/>
                    <a:lstStyle/>
                    <a:p>
                      <a:pPr algn="ctr"/>
                      <a:r>
                        <a:rPr lang="en-SG" sz="1100" dirty="0"/>
                        <a:t>0.99</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dirty="0"/>
                        <a:t>ROW</a:t>
                      </a:r>
                    </a:p>
                  </a:txBody>
                  <a:tcPr/>
                </a:tc>
                <a:tc>
                  <a:txBody>
                    <a:bodyPr/>
                    <a:lstStyle/>
                    <a:p>
                      <a:pPr algn="ctr"/>
                      <a:r>
                        <a:rPr lang="en-SG" sz="1100" dirty="0"/>
                        <a:t>0.95</a:t>
                      </a:r>
                    </a:p>
                  </a:txBody>
                  <a:tcPr/>
                </a:tc>
                <a:tc>
                  <a:txBody>
                    <a:bodyPr/>
                    <a:lstStyle/>
                    <a:p>
                      <a:pPr algn="ctr"/>
                      <a:r>
                        <a:rPr lang="en-SG" sz="1100" dirty="0"/>
                        <a:t>0.99</a:t>
                      </a:r>
                    </a:p>
                  </a:txBody>
                  <a:tcPr/>
                </a:tc>
                <a:tc>
                  <a:txBody>
                    <a:bodyPr/>
                    <a:lstStyle/>
                    <a:p>
                      <a:pPr algn="ctr"/>
                      <a:r>
                        <a:rPr lang="en-SG" sz="1100" dirty="0"/>
                        <a:t>0.97</a:t>
                      </a:r>
                    </a:p>
                  </a:txBody>
                  <a:tcPr/>
                </a:tc>
                <a:tc>
                  <a:txBody>
                    <a:bodyPr/>
                    <a:lstStyle/>
                    <a:p>
                      <a:pPr algn="ctr"/>
                      <a:r>
                        <a:rPr lang="en-SG" sz="1100" dirty="0"/>
                        <a:t>394</a:t>
                      </a:r>
                    </a:p>
                  </a:txBody>
                  <a:tcPr/>
                </a:tc>
                <a:extLst>
                  <a:ext uri="{0D108BD9-81ED-4DB2-BD59-A6C34878D82A}">
                    <a16:rowId xmlns:a16="http://schemas.microsoft.com/office/drawing/2014/main" val="4090710273"/>
                  </a:ext>
                </a:extLst>
              </a:tr>
              <a:tr h="162984">
                <a:tc>
                  <a:txBody>
                    <a:bodyPr/>
                    <a:lstStyle/>
                    <a:p>
                      <a:r>
                        <a:rPr lang="en-SG" sz="1000" dirty="0"/>
                        <a:t>COL</a:t>
                      </a:r>
                    </a:p>
                  </a:txBody>
                  <a:tcPr/>
                </a:tc>
                <a:tc>
                  <a:txBody>
                    <a:bodyPr/>
                    <a:lstStyle/>
                    <a:p>
                      <a:pPr algn="ctr"/>
                      <a:r>
                        <a:rPr lang="en-SG" sz="1100" dirty="0"/>
                        <a:t>0.93</a:t>
                      </a:r>
                    </a:p>
                  </a:txBody>
                  <a:tcPr/>
                </a:tc>
                <a:tc>
                  <a:txBody>
                    <a:bodyPr/>
                    <a:lstStyle/>
                    <a:p>
                      <a:pPr algn="ctr"/>
                      <a:r>
                        <a:rPr lang="en-SG" sz="1100" dirty="0"/>
                        <a:t>0.95</a:t>
                      </a:r>
                    </a:p>
                  </a:txBody>
                  <a:tcPr/>
                </a:tc>
                <a:tc>
                  <a:txBody>
                    <a:bodyPr/>
                    <a:lstStyle/>
                    <a:p>
                      <a:pPr algn="ctr"/>
                      <a:r>
                        <a:rPr lang="en-SG" sz="1100" dirty="0"/>
                        <a:t>0.94</a:t>
                      </a:r>
                    </a:p>
                  </a:txBody>
                  <a:tcPr/>
                </a:tc>
                <a:tc>
                  <a:txBody>
                    <a:bodyPr/>
                    <a:lstStyle/>
                    <a:p>
                      <a:pPr algn="ctr"/>
                      <a:r>
                        <a:rPr lang="en-SG" sz="1100" dirty="0"/>
                        <a:t>240</a:t>
                      </a:r>
                    </a:p>
                  </a:txBody>
                  <a:tcPr/>
                </a:tc>
                <a:extLst>
                  <a:ext uri="{0D108BD9-81ED-4DB2-BD59-A6C34878D82A}">
                    <a16:rowId xmlns:a16="http://schemas.microsoft.com/office/drawing/2014/main" val="134738055"/>
                  </a:ext>
                </a:extLst>
              </a:tr>
              <a:tr h="0">
                <a:tc>
                  <a:txBody>
                    <a:bodyPr/>
                    <a:lstStyle/>
                    <a:p>
                      <a:r>
                        <a:rPr lang="en-SG" sz="1000" dirty="0"/>
                        <a:t>Micro </a:t>
                      </a:r>
                      <a:r>
                        <a:rPr lang="en-SG" sz="1000" dirty="0" err="1"/>
                        <a:t>avg</a:t>
                      </a:r>
                      <a:endParaRPr lang="en-SG" sz="1000" dirty="0"/>
                    </a:p>
                  </a:txBody>
                  <a:tcPr/>
                </a:tc>
                <a:tc>
                  <a:txBody>
                    <a:bodyPr/>
                    <a:lstStyle/>
                    <a:p>
                      <a:pPr algn="ctr"/>
                      <a:r>
                        <a:rPr lang="en-SG" sz="1100" dirty="0"/>
                        <a:t>0.96</a:t>
                      </a:r>
                    </a:p>
                  </a:txBody>
                  <a:tcPr/>
                </a:tc>
                <a:tc>
                  <a:txBody>
                    <a:bodyPr/>
                    <a:lstStyle/>
                    <a:p>
                      <a:pPr algn="ctr"/>
                      <a:r>
                        <a:rPr lang="en-SG" sz="1100" dirty="0"/>
                        <a:t>0.99</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81339615"/>
                  </a:ext>
                </a:extLst>
              </a:tr>
              <a:tr h="159174">
                <a:tc>
                  <a:txBody>
                    <a:bodyPr/>
                    <a:lstStyle/>
                    <a:p>
                      <a:r>
                        <a:rPr lang="en-SG" sz="1000" dirty="0"/>
                        <a:t>Macro </a:t>
                      </a:r>
                      <a:r>
                        <a:rPr lang="en-SG" sz="1000" dirty="0" err="1"/>
                        <a:t>avg</a:t>
                      </a:r>
                      <a:endParaRPr lang="en-SG" sz="1000" dirty="0"/>
                    </a:p>
                  </a:txBody>
                  <a:tcPr/>
                </a:tc>
                <a:tc>
                  <a:txBody>
                    <a:bodyPr/>
                    <a:lstStyle/>
                    <a:p>
                      <a:pPr algn="ctr"/>
                      <a:r>
                        <a:rPr lang="en-SG" sz="1100" dirty="0"/>
                        <a:t>0.95</a:t>
                      </a:r>
                    </a:p>
                  </a:txBody>
                  <a:tcPr/>
                </a:tc>
                <a:tc>
                  <a:txBody>
                    <a:bodyPr/>
                    <a:lstStyle/>
                    <a:p>
                      <a:pPr algn="ctr"/>
                      <a:r>
                        <a:rPr lang="en-SG" sz="1100" dirty="0"/>
                        <a:t>0.98</a:t>
                      </a:r>
                    </a:p>
                  </a:txBody>
                  <a:tcPr/>
                </a:tc>
                <a:tc>
                  <a:txBody>
                    <a:bodyPr/>
                    <a:lstStyle/>
                    <a:p>
                      <a:pPr algn="ctr"/>
                      <a:r>
                        <a:rPr lang="en-SG" sz="1100" dirty="0"/>
                        <a:t>0.96</a:t>
                      </a:r>
                    </a:p>
                  </a:txBody>
                  <a:tcPr/>
                </a:tc>
                <a:tc>
                  <a:txBody>
                    <a:bodyPr/>
                    <a:lstStyle/>
                    <a:p>
                      <a:pPr algn="ctr"/>
                      <a:r>
                        <a:rPr lang="en-SG" sz="1100" dirty="0"/>
                        <a:t>1269</a:t>
                      </a:r>
                    </a:p>
                  </a:txBody>
                  <a:tcPr/>
                </a:tc>
                <a:extLst>
                  <a:ext uri="{0D108BD9-81ED-4DB2-BD59-A6C34878D82A}">
                    <a16:rowId xmlns:a16="http://schemas.microsoft.com/office/drawing/2014/main" val="413735822"/>
                  </a:ext>
                </a:extLst>
              </a:tr>
              <a:tr h="0">
                <a:tc>
                  <a:txBody>
                    <a:bodyPr/>
                    <a:lstStyle/>
                    <a:p>
                      <a:r>
                        <a:rPr lang="en-SG" sz="1000" dirty="0"/>
                        <a:t>Weighted </a:t>
                      </a:r>
                      <a:r>
                        <a:rPr lang="en-SG" sz="1000" dirty="0" err="1"/>
                        <a:t>avg</a:t>
                      </a:r>
                      <a:endParaRPr lang="en-SG" sz="1000" dirty="0"/>
                    </a:p>
                  </a:txBody>
                  <a:tcPr/>
                </a:tc>
                <a:tc>
                  <a:txBody>
                    <a:bodyPr/>
                    <a:lstStyle/>
                    <a:p>
                      <a:pPr algn="ctr"/>
                      <a:r>
                        <a:rPr lang="en-SG" sz="1100" dirty="0"/>
                        <a:t>0.96</a:t>
                      </a:r>
                    </a:p>
                  </a:txBody>
                  <a:tcPr/>
                </a:tc>
                <a:tc>
                  <a:txBody>
                    <a:bodyPr/>
                    <a:lstStyle/>
                    <a:p>
                      <a:pPr algn="ctr"/>
                      <a:r>
                        <a:rPr lang="en-SG" sz="1100" dirty="0"/>
                        <a:t>0.99</a:t>
                      </a:r>
                    </a:p>
                  </a:txBody>
                  <a:tcPr/>
                </a:tc>
                <a:tc>
                  <a:txBody>
                    <a:bodyPr/>
                    <a:lstStyle/>
                    <a:p>
                      <a:pPr algn="ctr"/>
                      <a:r>
                        <a:rPr lang="en-SG" sz="1100" dirty="0"/>
                        <a:t>0.97</a:t>
                      </a:r>
                    </a:p>
                  </a:txBody>
                  <a:tcPr/>
                </a:tc>
                <a:tc>
                  <a:txBody>
                    <a:bodyPr/>
                    <a:lstStyle/>
                    <a:p>
                      <a:pPr algn="ctr"/>
                      <a:r>
                        <a:rPr lang="en-SG" sz="1100" dirty="0"/>
                        <a:t>1269</a:t>
                      </a:r>
                    </a:p>
                  </a:txBody>
                  <a:tcPr/>
                </a:tc>
                <a:extLst>
                  <a:ext uri="{0D108BD9-81ED-4DB2-BD59-A6C34878D82A}">
                    <a16:rowId xmlns:a16="http://schemas.microsoft.com/office/drawing/2014/main" val="3887720005"/>
                  </a:ext>
                </a:extLst>
              </a:tr>
              <a:tr h="0">
                <a:tc>
                  <a:txBody>
                    <a:bodyPr/>
                    <a:lstStyle/>
                    <a:p>
                      <a:r>
                        <a:rPr lang="en-SG" sz="1000" dirty="0"/>
                        <a:t>Samples </a:t>
                      </a:r>
                      <a:r>
                        <a:rPr lang="en-SG" sz="1000" dirty="0" err="1"/>
                        <a:t>avg</a:t>
                      </a:r>
                      <a:endParaRPr lang="en-SG" sz="1000" dirty="0"/>
                    </a:p>
                  </a:txBody>
                  <a:tcPr/>
                </a:tc>
                <a:tc>
                  <a:txBody>
                    <a:bodyPr/>
                    <a:lstStyle/>
                    <a:p>
                      <a:pPr algn="ctr"/>
                      <a:r>
                        <a:rPr lang="en-SG" sz="1100" dirty="0"/>
                        <a:t>0.93</a:t>
                      </a:r>
                    </a:p>
                  </a:txBody>
                  <a:tcPr/>
                </a:tc>
                <a:tc>
                  <a:txBody>
                    <a:bodyPr/>
                    <a:lstStyle/>
                    <a:p>
                      <a:pPr algn="ctr"/>
                      <a:r>
                        <a:rPr lang="en-SG" sz="1100" dirty="0"/>
                        <a:t>0.94</a:t>
                      </a:r>
                    </a:p>
                  </a:txBody>
                  <a:tcPr/>
                </a:tc>
                <a:tc>
                  <a:txBody>
                    <a:bodyPr/>
                    <a:lstStyle/>
                    <a:p>
                      <a:pPr algn="ctr"/>
                      <a:r>
                        <a:rPr lang="en-SG" sz="1100" dirty="0"/>
                        <a:t>0.93</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31110888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14C5D02-6ACD-48B7-A9E4-F2706FD2CC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047083B-6D63-443A-9511-FF85F79F810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66A01785-4D10-42A9-B60C-56F870385F9C}"/>
              </a:ext>
            </a:extLst>
          </p:cNvPr>
          <p:cNvSpPr>
            <a:spLocks noGrp="1"/>
          </p:cNvSpPr>
          <p:nvPr>
            <p:ph type="title"/>
          </p:nvPr>
        </p:nvSpPr>
        <p:spPr>
          <a:xfrm>
            <a:off x="838200" y="365126"/>
            <a:ext cx="10515600" cy="69215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Competitive agent</a:t>
            </a:r>
          </a:p>
        </p:txBody>
      </p:sp>
      <p:sp>
        <p:nvSpPr>
          <p:cNvPr id="3" name="Content Placeholder 2">
            <a:extLst>
              <a:ext uri="{FF2B5EF4-FFF2-40B4-BE49-F238E27FC236}">
                <a16:creationId xmlns:a16="http://schemas.microsoft.com/office/drawing/2014/main" id="{82B49688-3B72-49BF-978E-DA8CFE309684}"/>
              </a:ext>
            </a:extLst>
          </p:cNvPr>
          <p:cNvSpPr>
            <a:spLocks noGrp="1"/>
          </p:cNvSpPr>
          <p:nvPr>
            <p:ph idx="1"/>
          </p:nvPr>
        </p:nvSpPr>
        <p:spPr>
          <a:xfrm>
            <a:off x="838200" y="2400299"/>
            <a:ext cx="10515600" cy="3776663"/>
          </a:xfrm>
        </p:spPr>
        <p:txBody>
          <a:bodyPr>
            <a:normAutofit fontScale="92500" lnSpcReduction="10000"/>
          </a:bodyPr>
          <a:lstStyle/>
          <a:p>
            <a:r>
              <a:rPr lang="en-MY" dirty="0">
                <a:solidFill>
                  <a:schemeClr val="bg1"/>
                </a:solidFill>
              </a:rPr>
              <a:t>The Competitive Agent gives a score to each technique, namely, Decision Tree, MLP, SVM based on feature correlation and accuracy.</a:t>
            </a:r>
          </a:p>
          <a:p>
            <a:r>
              <a:rPr lang="en-MY" dirty="0">
                <a:solidFill>
                  <a:schemeClr val="bg1"/>
                </a:solidFill>
              </a:rPr>
              <a:t>Based on the Confusion Matrices, the total False Positive for ROW, COL and SB will determine the need for retraining.</a:t>
            </a:r>
          </a:p>
          <a:p>
            <a:r>
              <a:rPr lang="en-MY" dirty="0">
                <a:solidFill>
                  <a:schemeClr val="bg1"/>
                </a:solidFill>
              </a:rPr>
              <a:t>In terms of Retraining:</a:t>
            </a:r>
          </a:p>
          <a:p>
            <a:pPr lvl="1"/>
            <a:r>
              <a:rPr lang="en-MY" dirty="0">
                <a:solidFill>
                  <a:schemeClr val="bg1"/>
                </a:solidFill>
              </a:rPr>
              <a:t>For Random Forest, it will repeat with added number of trees</a:t>
            </a:r>
          </a:p>
          <a:p>
            <a:pPr lvl="1"/>
            <a:r>
              <a:rPr lang="en-MY" dirty="0">
                <a:solidFill>
                  <a:schemeClr val="bg1"/>
                </a:solidFill>
              </a:rPr>
              <a:t>For MLP and SVM, it will repeat with bagging (#estimator = 10)</a:t>
            </a:r>
          </a:p>
          <a:p>
            <a:r>
              <a:rPr lang="en-MY" dirty="0">
                <a:solidFill>
                  <a:schemeClr val="bg1"/>
                </a:solidFill>
              </a:rPr>
              <a:t>If the retrain model is having better accuracy, it will replace the existing model. Retrain chance is once since the model should not need much improvement at this stage.</a:t>
            </a:r>
          </a:p>
        </p:txBody>
      </p:sp>
    </p:spTree>
    <p:extLst>
      <p:ext uri="{BB962C8B-B14F-4D97-AF65-F5344CB8AC3E}">
        <p14:creationId xmlns:p14="http://schemas.microsoft.com/office/powerpoint/2010/main" val="4035852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lstStyle/>
          <a:p>
            <a:r>
              <a:rPr lang="en-MY" dirty="0">
                <a:solidFill>
                  <a:schemeClr val="bg1"/>
                </a:solidFill>
              </a:rPr>
              <a:t>After completing re-train as a result of competition, three models will be used for voting ensemble.</a:t>
            </a:r>
          </a:p>
          <a:p>
            <a:r>
              <a:rPr lang="en-MY" dirty="0">
                <a:solidFill>
                  <a:schemeClr val="bg1"/>
                </a:solidFill>
              </a:rPr>
              <a:t>The voting is using majority vote.</a:t>
            </a:r>
          </a:p>
          <a:p>
            <a:r>
              <a:rPr lang="en-MY" dirty="0">
                <a:solidFill>
                  <a:schemeClr val="bg1"/>
                </a:solidFill>
              </a:rPr>
              <a:t>This is expect to help in situation where different model is giving different prediction at a particular class.</a:t>
            </a:r>
          </a:p>
        </p:txBody>
      </p:sp>
    </p:spTree>
    <p:extLst>
      <p:ext uri="{BB962C8B-B14F-4D97-AF65-F5344CB8AC3E}">
        <p14:creationId xmlns:p14="http://schemas.microsoft.com/office/powerpoint/2010/main" val="1965157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lstStyle/>
          <a:p>
            <a:r>
              <a:rPr lang="en-MY" dirty="0">
                <a:solidFill>
                  <a:schemeClr val="bg1"/>
                </a:solidFill>
              </a:rPr>
              <a:t>SVM is giving highest overall score compared to MLP and random forest. However, SVM is tends to give better accuracy on SB class but not in COL and ROW class. This can be due to nature of the hyperplane which may gives more bias as a result.</a:t>
            </a:r>
          </a:p>
          <a:p>
            <a:r>
              <a:rPr lang="en-MY" dirty="0">
                <a:solidFill>
                  <a:schemeClr val="bg1"/>
                </a:solidFill>
              </a:rPr>
              <a:t>MLP has better score in ROW and COL. </a:t>
            </a:r>
          </a:p>
          <a:p>
            <a:r>
              <a:rPr lang="en-MY" dirty="0">
                <a:solidFill>
                  <a:schemeClr val="bg1"/>
                </a:solidFill>
              </a:rPr>
              <a:t>Random forest is giving lower score but still able to produce high accuracy in prediction. This can be improved if there is more data and so number of trees can be increased.</a:t>
            </a:r>
          </a:p>
          <a:p>
            <a:endParaRPr lang="en-MY" dirty="0">
              <a:solidFill>
                <a:schemeClr val="bg1"/>
              </a:solidFill>
            </a:endParaRPr>
          </a:p>
        </p:txBody>
      </p:sp>
    </p:spTree>
    <p:extLst>
      <p:ext uri="{BB962C8B-B14F-4D97-AF65-F5344CB8AC3E}">
        <p14:creationId xmlns:p14="http://schemas.microsoft.com/office/powerpoint/2010/main" val="1300545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indoor&#10;&#10;Description automatically generated">
            <a:extLst>
              <a:ext uri="{FF2B5EF4-FFF2-40B4-BE49-F238E27FC236}">
                <a16:creationId xmlns:a16="http://schemas.microsoft.com/office/drawing/2014/main" id="{12BA052D-8D1F-4FD0-B4AE-CA2A2DFC48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2" name="Title 1">
            <a:extLst>
              <a:ext uri="{FF2B5EF4-FFF2-40B4-BE49-F238E27FC236}">
                <a16:creationId xmlns:a16="http://schemas.microsoft.com/office/drawing/2014/main" id="{C116A3B5-71AC-4E08-B4F8-F6FE09D554CD}"/>
              </a:ext>
            </a:extLst>
          </p:cNvPr>
          <p:cNvSpPr>
            <a:spLocks noGrp="1"/>
          </p:cNvSpPr>
          <p:nvPr>
            <p:ph type="title"/>
          </p:nvPr>
        </p:nvSpPr>
        <p:spPr>
          <a:xfrm>
            <a:off x="838200" y="365126"/>
            <a:ext cx="10515600" cy="780208"/>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Description of Problem</a:t>
            </a:r>
          </a:p>
        </p:txBody>
      </p:sp>
      <p:sp>
        <p:nvSpPr>
          <p:cNvPr id="4" name="Rectangle 3">
            <a:extLst>
              <a:ext uri="{FF2B5EF4-FFF2-40B4-BE49-F238E27FC236}">
                <a16:creationId xmlns:a16="http://schemas.microsoft.com/office/drawing/2014/main" id="{B11E1630-8842-443F-92B5-94F7FA07E26E}"/>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Content Placeholder 2">
            <a:extLst>
              <a:ext uri="{FF2B5EF4-FFF2-40B4-BE49-F238E27FC236}">
                <a16:creationId xmlns:a16="http://schemas.microsoft.com/office/drawing/2014/main" id="{17B56742-2897-4689-AB24-6DBF2458BA53}"/>
              </a:ext>
            </a:extLst>
          </p:cNvPr>
          <p:cNvSpPr>
            <a:spLocks noGrp="1"/>
          </p:cNvSpPr>
          <p:nvPr>
            <p:ph idx="1"/>
          </p:nvPr>
        </p:nvSpPr>
        <p:spPr>
          <a:xfrm>
            <a:off x="838200" y="1825625"/>
            <a:ext cx="10515600" cy="4351338"/>
          </a:xfrm>
        </p:spPr>
        <p:txBody>
          <a:bodyPr>
            <a:normAutofit lnSpcReduction="10000"/>
          </a:bodyPr>
          <a:lstStyle/>
          <a:p>
            <a:r>
              <a:rPr lang="en-MY" dirty="0">
                <a:solidFill>
                  <a:schemeClr val="bg1"/>
                </a:solidFill>
              </a:rPr>
              <a:t>This Program is for the testing of Single Semiconductor Memory Chip</a:t>
            </a:r>
          </a:p>
          <a:p>
            <a:r>
              <a:rPr lang="en-MY" dirty="0">
                <a:solidFill>
                  <a:schemeClr val="bg1"/>
                </a:solidFill>
              </a:rPr>
              <a:t>In Memory Chip testing, a number of electronic tests are conducted using the programmable automatic electronic tester.</a:t>
            </a:r>
          </a:p>
          <a:p>
            <a:r>
              <a:rPr lang="en-MY" dirty="0">
                <a:solidFill>
                  <a:schemeClr val="bg1"/>
                </a:solidFill>
              </a:rPr>
              <a:t>Electronic testing is used not only to sort out chip failures, its results can also be used to find out the locations of failure inside the array. This will then help to identify the root cause of the failures. For example, the source of the failure could be due to the lithography process prior to the chip testing.</a:t>
            </a:r>
          </a:p>
          <a:p>
            <a:r>
              <a:rPr lang="en-MY" dirty="0">
                <a:solidFill>
                  <a:schemeClr val="bg1"/>
                </a:solidFill>
              </a:rPr>
              <a:t>A DRAM chip uses row and column to indicate the array cell position. Hence, it is important to understand whether the failures is coming from the row, column, or individual cell (or combination).</a:t>
            </a:r>
          </a:p>
        </p:txBody>
      </p:sp>
    </p:spTree>
    <p:extLst>
      <p:ext uri="{BB962C8B-B14F-4D97-AF65-F5344CB8AC3E}">
        <p14:creationId xmlns:p14="http://schemas.microsoft.com/office/powerpoint/2010/main" val="5636664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lstStyle/>
          <a:p>
            <a:r>
              <a:rPr lang="en-MY" dirty="0">
                <a:solidFill>
                  <a:schemeClr val="bg1"/>
                </a:solidFill>
              </a:rPr>
              <a:t>Voting accuracy of 96.58% is not as high as compared to the highest score of 96.63% in SVM.</a:t>
            </a:r>
          </a:p>
          <a:p>
            <a:r>
              <a:rPr lang="en-MY" dirty="0">
                <a:solidFill>
                  <a:schemeClr val="bg1"/>
                </a:solidFill>
              </a:rPr>
              <a:t>However, voting accuracy on ROW/COL classes increases if compared to any single model.</a:t>
            </a:r>
          </a:p>
          <a:p>
            <a:r>
              <a:rPr lang="en-MY" dirty="0">
                <a:solidFill>
                  <a:schemeClr val="bg1"/>
                </a:solidFill>
              </a:rPr>
              <a:t>Hence, voting ensemble is still helping in certain features.</a:t>
            </a:r>
          </a:p>
        </p:txBody>
      </p:sp>
    </p:spTree>
    <p:extLst>
      <p:ext uri="{BB962C8B-B14F-4D97-AF65-F5344CB8AC3E}">
        <p14:creationId xmlns:p14="http://schemas.microsoft.com/office/powerpoint/2010/main" val="20802182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Voting Ensemble</a:t>
            </a:r>
          </a:p>
        </p:txBody>
      </p:sp>
      <p:graphicFrame>
        <p:nvGraphicFramePr>
          <p:cNvPr id="6" name="Content Placeholder 5">
            <a:extLst>
              <a:ext uri="{FF2B5EF4-FFF2-40B4-BE49-F238E27FC236}">
                <a16:creationId xmlns:a16="http://schemas.microsoft.com/office/drawing/2014/main" id="{2C244B60-88C4-4E14-B891-8E962D8BB289}"/>
              </a:ext>
            </a:extLst>
          </p:cNvPr>
          <p:cNvGraphicFramePr>
            <a:graphicFrameLocks noGrp="1"/>
          </p:cNvGraphicFramePr>
          <p:nvPr>
            <p:ph idx="1"/>
            <p:extLst>
              <p:ext uri="{D42A27DB-BD31-4B8C-83A1-F6EECF244321}">
                <p14:modId xmlns:p14="http://schemas.microsoft.com/office/powerpoint/2010/main" val="1001404839"/>
              </p:ext>
            </p:extLst>
          </p:nvPr>
        </p:nvGraphicFramePr>
        <p:xfrm>
          <a:off x="3039035" y="1543048"/>
          <a:ext cx="5580530" cy="4736719"/>
        </p:xfrm>
        <a:graphic>
          <a:graphicData uri="http://schemas.openxmlformats.org/drawingml/2006/table">
            <a:tbl>
              <a:tblPr>
                <a:tableStyleId>{5C22544A-7EE6-4342-B048-85BDC9FD1C3A}</a:tableStyleId>
              </a:tblPr>
              <a:tblGrid>
                <a:gridCol w="3872923">
                  <a:extLst>
                    <a:ext uri="{9D8B030D-6E8A-4147-A177-3AD203B41FA5}">
                      <a16:colId xmlns:a16="http://schemas.microsoft.com/office/drawing/2014/main" val="3388448530"/>
                    </a:ext>
                  </a:extLst>
                </a:gridCol>
                <a:gridCol w="1707607">
                  <a:extLst>
                    <a:ext uri="{9D8B030D-6E8A-4147-A177-3AD203B41FA5}">
                      <a16:colId xmlns:a16="http://schemas.microsoft.com/office/drawing/2014/main" val="1217616511"/>
                    </a:ext>
                  </a:extLst>
                </a:gridCol>
              </a:tblGrid>
              <a:tr h="249301">
                <a:tc>
                  <a:txBody>
                    <a:bodyPr/>
                    <a:lstStyle/>
                    <a:p>
                      <a:pPr algn="l" fontAlgn="b"/>
                      <a:r>
                        <a:rPr lang="en-MY" sz="1100" u="none" strike="noStrike">
                          <a:effectLst/>
                        </a:rPr>
                        <a:t>Random forest SB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0.990300679</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101851965"/>
                  </a:ext>
                </a:extLst>
              </a:tr>
              <a:tr h="249301">
                <a:tc>
                  <a:txBody>
                    <a:bodyPr/>
                    <a:lstStyle/>
                    <a:p>
                      <a:pPr algn="l" fontAlgn="b"/>
                      <a:r>
                        <a:rPr lang="en-MY" sz="1100" u="none" strike="noStrike">
                          <a:effectLst/>
                        </a:rPr>
                        <a:t>Random forest COL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0.984481086</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138116439"/>
                  </a:ext>
                </a:extLst>
              </a:tr>
              <a:tr h="249301">
                <a:tc>
                  <a:txBody>
                    <a:bodyPr/>
                    <a:lstStyle/>
                    <a:p>
                      <a:pPr algn="l" fontAlgn="b"/>
                      <a:r>
                        <a:rPr lang="en-MY" sz="1100" u="none" strike="noStrike">
                          <a:effectLst/>
                        </a:rPr>
                        <a:t>Random forest ROW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0.984481086</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49756810"/>
                  </a:ext>
                </a:extLst>
              </a:tr>
              <a:tr h="249301">
                <a:tc>
                  <a:txBody>
                    <a:bodyPr/>
                    <a:lstStyle/>
                    <a:p>
                      <a:pPr algn="l" fontAlgn="b"/>
                      <a:r>
                        <a:rPr lang="en-MY" sz="1100" u="none" strike="noStrike">
                          <a:effectLst/>
                        </a:rPr>
                        <a:t>Overall Random Forest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0.959802398</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442094713"/>
                  </a:ext>
                </a:extLst>
              </a:tr>
              <a:tr h="249301">
                <a:tc>
                  <a:txBody>
                    <a:bodyPr/>
                    <a:lstStyle/>
                    <a:p>
                      <a:pPr algn="l" fontAlgn="b"/>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431961761"/>
                  </a:ext>
                </a:extLst>
              </a:tr>
              <a:tr h="249301">
                <a:tc>
                  <a:txBody>
                    <a:bodyPr/>
                    <a:lstStyle/>
                    <a:p>
                      <a:pPr algn="l" fontAlgn="b"/>
                      <a:r>
                        <a:rPr lang="en-MY" sz="1100" u="none" strike="noStrike">
                          <a:effectLst/>
                        </a:rPr>
                        <a:t>SVM SB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0.997090204</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804142055"/>
                  </a:ext>
                </a:extLst>
              </a:tr>
              <a:tr h="249301">
                <a:tc>
                  <a:txBody>
                    <a:bodyPr/>
                    <a:lstStyle/>
                    <a:p>
                      <a:pPr algn="l" fontAlgn="b"/>
                      <a:r>
                        <a:rPr lang="en-MY" sz="1100" u="none" strike="noStrike">
                          <a:effectLst/>
                        </a:rPr>
                        <a:t>SVM COL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0.984481086</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330482132"/>
                  </a:ext>
                </a:extLst>
              </a:tr>
              <a:tr h="249301">
                <a:tc>
                  <a:txBody>
                    <a:bodyPr/>
                    <a:lstStyle/>
                    <a:p>
                      <a:pPr algn="l" fontAlgn="b"/>
                      <a:r>
                        <a:rPr lang="en-MY" sz="1100" u="none" strike="noStrike">
                          <a:effectLst/>
                        </a:rPr>
                        <a:t>SVM ROW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0.984481086</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37709997"/>
                  </a:ext>
                </a:extLst>
              </a:tr>
              <a:tr h="249301">
                <a:tc>
                  <a:txBody>
                    <a:bodyPr/>
                    <a:lstStyle/>
                    <a:p>
                      <a:pPr algn="l" fontAlgn="b"/>
                      <a:r>
                        <a:rPr lang="en-MY" sz="1100" u="none" strike="noStrike">
                          <a:effectLst/>
                        </a:rPr>
                        <a:t>Overall svm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0.966382826</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828854742"/>
                  </a:ext>
                </a:extLst>
              </a:tr>
              <a:tr h="249301">
                <a:tc>
                  <a:txBody>
                    <a:bodyPr/>
                    <a:lstStyle/>
                    <a:p>
                      <a:pPr algn="l" fontAlgn="b"/>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03022333"/>
                  </a:ext>
                </a:extLst>
              </a:tr>
              <a:tr h="249301">
                <a:tc>
                  <a:txBody>
                    <a:bodyPr/>
                    <a:lstStyle/>
                    <a:p>
                      <a:pPr algn="l" fontAlgn="b"/>
                      <a:r>
                        <a:rPr lang="en-MY" sz="1100" u="none" strike="noStrike">
                          <a:effectLst/>
                        </a:rPr>
                        <a:t>mlp SB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0.994180407</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216694244"/>
                  </a:ext>
                </a:extLst>
              </a:tr>
              <a:tr h="249301">
                <a:tc>
                  <a:txBody>
                    <a:bodyPr/>
                    <a:lstStyle/>
                    <a:p>
                      <a:pPr algn="l" fontAlgn="b"/>
                      <a:r>
                        <a:rPr lang="en-MY" sz="1100" u="none" strike="noStrike">
                          <a:effectLst/>
                        </a:rPr>
                        <a:t>mlp COL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0.985451018</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272122361"/>
                  </a:ext>
                </a:extLst>
              </a:tr>
              <a:tr h="249301">
                <a:tc>
                  <a:txBody>
                    <a:bodyPr/>
                    <a:lstStyle/>
                    <a:p>
                      <a:pPr algn="l" fontAlgn="b"/>
                      <a:r>
                        <a:rPr lang="en-MY" sz="1100" u="none" strike="noStrike">
                          <a:effectLst/>
                        </a:rPr>
                        <a:t>mlp ROW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0.985451018</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907936163"/>
                  </a:ext>
                </a:extLst>
              </a:tr>
              <a:tr h="249301">
                <a:tc>
                  <a:txBody>
                    <a:bodyPr/>
                    <a:lstStyle/>
                    <a:p>
                      <a:pPr algn="l" fontAlgn="b"/>
                      <a:r>
                        <a:rPr lang="en-MY" sz="1100" u="none" strike="noStrike">
                          <a:effectLst/>
                        </a:rPr>
                        <a:t>Overall mlp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0.965462224</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964790562"/>
                  </a:ext>
                </a:extLst>
              </a:tr>
              <a:tr h="249301">
                <a:tc>
                  <a:txBody>
                    <a:bodyPr/>
                    <a:lstStyle/>
                    <a:p>
                      <a:pPr algn="l" fontAlgn="b"/>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865594970"/>
                  </a:ext>
                </a:extLst>
              </a:tr>
              <a:tr h="249301">
                <a:tc>
                  <a:txBody>
                    <a:bodyPr/>
                    <a:lstStyle/>
                    <a:p>
                      <a:pPr algn="l" fontAlgn="b"/>
                      <a:r>
                        <a:rPr lang="en-MY" sz="1100" u="none" strike="noStrike">
                          <a:effectLst/>
                        </a:rPr>
                        <a:t>Voting System SB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a:effectLst/>
                        </a:rPr>
                        <a:t>0.994180407</a:t>
                      </a:r>
                      <a:endParaRPr lang="en-MY"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983171847"/>
                  </a:ext>
                </a:extLst>
              </a:tr>
              <a:tr h="249301">
                <a:tc>
                  <a:txBody>
                    <a:bodyPr/>
                    <a:lstStyle/>
                    <a:p>
                      <a:pPr algn="l" fontAlgn="b"/>
                      <a:r>
                        <a:rPr lang="en-MY" sz="1100" u="none" strike="noStrike">
                          <a:effectLst/>
                        </a:rPr>
                        <a:t>Voting System COL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dirty="0">
                          <a:effectLst/>
                        </a:rPr>
                        <a:t>0.985521018</a:t>
                      </a:r>
                      <a:endParaRPr lang="en-MY"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54013411"/>
                  </a:ext>
                </a:extLst>
              </a:tr>
              <a:tr h="249301">
                <a:tc>
                  <a:txBody>
                    <a:bodyPr/>
                    <a:lstStyle/>
                    <a:p>
                      <a:pPr algn="l" fontAlgn="b"/>
                      <a:r>
                        <a:rPr lang="en-MY" sz="1100" u="none" strike="noStrike">
                          <a:effectLst/>
                        </a:rPr>
                        <a:t>Voting System ROW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dirty="0">
                          <a:effectLst/>
                        </a:rPr>
                        <a:t>0.985751018</a:t>
                      </a:r>
                      <a:endParaRPr lang="en-MY"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65713310"/>
                  </a:ext>
                </a:extLst>
              </a:tr>
              <a:tr h="249301">
                <a:tc>
                  <a:txBody>
                    <a:bodyPr/>
                    <a:lstStyle/>
                    <a:p>
                      <a:pPr algn="l" fontAlgn="b"/>
                      <a:r>
                        <a:rPr lang="en-MY" sz="1100" u="none" strike="noStrike">
                          <a:effectLst/>
                        </a:rPr>
                        <a:t>Overall Voting System Score</a:t>
                      </a:r>
                      <a:endParaRPr lang="en-MY" sz="1100" b="0"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MY" sz="1100" u="none" strike="noStrike" dirty="0">
                          <a:effectLst/>
                        </a:rPr>
                        <a:t>0.965462224</a:t>
                      </a:r>
                      <a:endParaRPr lang="en-MY"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860421815"/>
                  </a:ext>
                </a:extLst>
              </a:tr>
            </a:tbl>
          </a:graphicData>
        </a:graphic>
      </p:graphicFrame>
    </p:spTree>
    <p:extLst>
      <p:ext uri="{BB962C8B-B14F-4D97-AF65-F5344CB8AC3E}">
        <p14:creationId xmlns:p14="http://schemas.microsoft.com/office/powerpoint/2010/main" val="21044494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Conclusion</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lstStyle/>
          <a:p>
            <a:r>
              <a:rPr lang="en-MY" dirty="0">
                <a:solidFill>
                  <a:schemeClr val="bg1"/>
                </a:solidFill>
              </a:rPr>
              <a:t>The final voting ensemble system using random forest, SVM and MLP are able to give high accuracy prediction (96.5% for overall, 99.4% for SB, 98.5% for COL/ROW classes).</a:t>
            </a:r>
          </a:p>
          <a:p>
            <a:r>
              <a:rPr lang="en-MY" dirty="0">
                <a:solidFill>
                  <a:schemeClr val="bg1"/>
                </a:solidFill>
              </a:rPr>
              <a:t>Final voting system may not have increased overall accuracy in this project but it helps to give accurate result in certain classes such as COL/ROW.</a:t>
            </a:r>
          </a:p>
        </p:txBody>
      </p:sp>
    </p:spTree>
    <p:extLst>
      <p:ext uri="{BB962C8B-B14F-4D97-AF65-F5344CB8AC3E}">
        <p14:creationId xmlns:p14="http://schemas.microsoft.com/office/powerpoint/2010/main" val="984528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A2CFC64F-0C97-44CB-B18C-F1B04977A7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8352069-EFF3-45AE-BD4D-E9849ACF0DD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5E8B7899-F4D0-4CEF-9CB2-264E7A56CAF4}"/>
              </a:ext>
            </a:extLst>
          </p:cNvPr>
          <p:cNvSpPr>
            <a:spLocks noGrp="1"/>
          </p:cNvSpPr>
          <p:nvPr>
            <p:ph type="title"/>
          </p:nvPr>
        </p:nvSpPr>
        <p:spPr>
          <a:xfrm>
            <a:off x="838200" y="365126"/>
            <a:ext cx="10515600" cy="65405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Complications</a:t>
            </a:r>
          </a:p>
        </p:txBody>
      </p:sp>
      <p:sp>
        <p:nvSpPr>
          <p:cNvPr id="3" name="Content Placeholder 2">
            <a:extLst>
              <a:ext uri="{FF2B5EF4-FFF2-40B4-BE49-F238E27FC236}">
                <a16:creationId xmlns:a16="http://schemas.microsoft.com/office/drawing/2014/main" id="{1E86082E-9D64-4002-B080-9AD8697E145C}"/>
              </a:ext>
            </a:extLst>
          </p:cNvPr>
          <p:cNvSpPr>
            <a:spLocks noGrp="1"/>
          </p:cNvSpPr>
          <p:nvPr>
            <p:ph idx="1"/>
          </p:nvPr>
        </p:nvSpPr>
        <p:spPr/>
        <p:txBody>
          <a:bodyPr/>
          <a:lstStyle/>
          <a:p>
            <a:r>
              <a:rPr lang="en-MY" dirty="0">
                <a:solidFill>
                  <a:schemeClr val="bg1"/>
                </a:solidFill>
              </a:rPr>
              <a:t>Auto-test results can be affected by noise which can affect accuracy.</a:t>
            </a:r>
          </a:p>
          <a:p>
            <a:r>
              <a:rPr lang="en-MY" dirty="0">
                <a:solidFill>
                  <a:schemeClr val="bg1"/>
                </a:solidFill>
              </a:rPr>
              <a:t>As part of yield enhancement, the focus is to probe for single bit (SB), row (ROW) and column (COL) failures inside the DRAM chips. The failures may happen as a combination. SB failure is attributed to one memory cell; ROW can be due to Word Line Input failures, COL can be due to Sense Amplifier failures.</a:t>
            </a:r>
          </a:p>
          <a:p>
            <a:r>
              <a:rPr lang="en-MY" dirty="0">
                <a:solidFill>
                  <a:schemeClr val="bg1"/>
                </a:solidFill>
              </a:rPr>
              <a:t>Hence, it is hard to predict the nature of failures and currently, most of the verifications are done via manual inspection (after the chip is de-capsuled).</a:t>
            </a:r>
          </a:p>
        </p:txBody>
      </p:sp>
    </p:spTree>
    <p:extLst>
      <p:ext uri="{BB962C8B-B14F-4D97-AF65-F5344CB8AC3E}">
        <p14:creationId xmlns:p14="http://schemas.microsoft.com/office/powerpoint/2010/main" val="4097262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06C28F8-7F2A-498F-9B0A-5118F6472C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102B053-F46C-4FB4-A4C0-B5B46B53F153}"/>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F71D137C-EB60-469F-AB28-10117D429231}"/>
              </a:ext>
            </a:extLst>
          </p:cNvPr>
          <p:cNvSpPr>
            <a:spLocks noGrp="1"/>
          </p:cNvSpPr>
          <p:nvPr>
            <p:ph type="title"/>
          </p:nvPr>
        </p:nvSpPr>
        <p:spPr>
          <a:xfrm>
            <a:off x="838200" y="365125"/>
            <a:ext cx="10515600" cy="644525"/>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Proposed Solution</a:t>
            </a:r>
          </a:p>
        </p:txBody>
      </p:sp>
      <p:sp>
        <p:nvSpPr>
          <p:cNvPr id="3" name="Content Placeholder 2">
            <a:extLst>
              <a:ext uri="{FF2B5EF4-FFF2-40B4-BE49-F238E27FC236}">
                <a16:creationId xmlns:a16="http://schemas.microsoft.com/office/drawing/2014/main" id="{33C6EBFC-3F80-43DD-A80B-BB1215486F63}"/>
              </a:ext>
            </a:extLst>
          </p:cNvPr>
          <p:cNvSpPr>
            <a:spLocks noGrp="1"/>
          </p:cNvSpPr>
          <p:nvPr>
            <p:ph idx="1"/>
          </p:nvPr>
        </p:nvSpPr>
        <p:spPr/>
        <p:txBody>
          <a:bodyPr>
            <a:normAutofit/>
          </a:bodyPr>
          <a:lstStyle/>
          <a:p>
            <a:r>
              <a:rPr lang="en-MY" dirty="0">
                <a:solidFill>
                  <a:schemeClr val="bg1"/>
                </a:solidFill>
              </a:rPr>
              <a:t>A Data Set comprising chip testing data from 58 tests (58 features) and inspected failing mechanisms (3 classes, namely SB, COL, ROW) has been gathered.</a:t>
            </a:r>
          </a:p>
          <a:p>
            <a:r>
              <a:rPr lang="en-MY" dirty="0">
                <a:solidFill>
                  <a:schemeClr val="bg1"/>
                </a:solidFill>
              </a:rPr>
              <a:t>A Hybrid Classification Model is built with a capability to select the best solution presented by three techniques, namely Decision-Tree, Multi-layer Perceptron and SVM. </a:t>
            </a:r>
          </a:p>
          <a:p>
            <a:r>
              <a:rPr lang="en-MY" dirty="0">
                <a:solidFill>
                  <a:schemeClr val="bg1"/>
                </a:solidFill>
              </a:rPr>
              <a:t>The Competitive Agent in the model compares the accuracy, feature-to-class correlation and assigns penalty for severe </a:t>
            </a:r>
            <a:r>
              <a:rPr lang="en-MY" dirty="0" err="1">
                <a:solidFill>
                  <a:schemeClr val="bg1"/>
                </a:solidFill>
              </a:rPr>
              <a:t>mis</a:t>
            </a:r>
            <a:r>
              <a:rPr lang="en-MY" dirty="0">
                <a:solidFill>
                  <a:schemeClr val="bg1"/>
                </a:solidFill>
              </a:rPr>
              <a:t>-classification according to the Confusion Matrix results.</a:t>
            </a:r>
          </a:p>
        </p:txBody>
      </p:sp>
    </p:spTree>
    <p:extLst>
      <p:ext uri="{BB962C8B-B14F-4D97-AF65-F5344CB8AC3E}">
        <p14:creationId xmlns:p14="http://schemas.microsoft.com/office/powerpoint/2010/main" val="1211592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51D26D5-C225-4D02-9A1A-3734DCB0C9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8C72F02A-EACB-4FDA-8B6F-7C90CC228920}"/>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BD593C09-FC00-4550-B366-4C0B23731A0A}"/>
              </a:ext>
            </a:extLst>
          </p:cNvPr>
          <p:cNvSpPr>
            <a:spLocks noGrp="1"/>
          </p:cNvSpPr>
          <p:nvPr>
            <p:ph type="title"/>
          </p:nvPr>
        </p:nvSpPr>
        <p:spPr>
          <a:xfrm>
            <a:off x="838200" y="365126"/>
            <a:ext cx="10515600" cy="596899"/>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Overall Design</a:t>
            </a:r>
          </a:p>
        </p:txBody>
      </p:sp>
      <p:sp>
        <p:nvSpPr>
          <p:cNvPr id="3" name="Content Placeholder 2">
            <a:extLst>
              <a:ext uri="{FF2B5EF4-FFF2-40B4-BE49-F238E27FC236}">
                <a16:creationId xmlns:a16="http://schemas.microsoft.com/office/drawing/2014/main" id="{98A8F0B0-6EC8-4B6D-9327-1BCDF5F72112}"/>
              </a:ext>
            </a:extLst>
          </p:cNvPr>
          <p:cNvSpPr>
            <a:spLocks noGrp="1"/>
          </p:cNvSpPr>
          <p:nvPr>
            <p:ph idx="1"/>
          </p:nvPr>
        </p:nvSpPr>
        <p:spPr>
          <a:xfrm>
            <a:off x="669235" y="2192406"/>
            <a:ext cx="4916557" cy="3795713"/>
          </a:xfrm>
        </p:spPr>
        <p:txBody>
          <a:bodyPr>
            <a:normAutofit fontScale="92500" lnSpcReduction="20000"/>
          </a:bodyPr>
          <a:lstStyle/>
          <a:p>
            <a:r>
              <a:rPr lang="en-MY" dirty="0">
                <a:solidFill>
                  <a:schemeClr val="bg1"/>
                </a:solidFill>
              </a:rPr>
              <a:t>The Hybrid Classification Model employs three techniques, namely the  Decision Tree, MLP, and SVM.</a:t>
            </a:r>
          </a:p>
          <a:p>
            <a:r>
              <a:rPr lang="en-MY" dirty="0">
                <a:solidFill>
                  <a:schemeClr val="bg1"/>
                </a:solidFill>
              </a:rPr>
              <a:t>Random Forest is deployed as an Ensemble technique to improve the performance of the Decision Tree.</a:t>
            </a:r>
          </a:p>
          <a:p>
            <a:r>
              <a:rPr lang="en-MY" dirty="0">
                <a:solidFill>
                  <a:schemeClr val="bg1"/>
                </a:solidFill>
              </a:rPr>
              <a:t>The solutions from all techniques finally go through the Competitive Agent so that the optimal solution is selected.</a:t>
            </a:r>
          </a:p>
        </p:txBody>
      </p:sp>
      <p:sp>
        <p:nvSpPr>
          <p:cNvPr id="6" name="Rectangle 5"/>
          <p:cNvSpPr/>
          <p:nvPr/>
        </p:nvSpPr>
        <p:spPr>
          <a:xfrm>
            <a:off x="7285384" y="2355574"/>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Random Forest</a:t>
            </a:r>
          </a:p>
        </p:txBody>
      </p:sp>
      <p:sp>
        <p:nvSpPr>
          <p:cNvPr id="7" name="Rectangle 6"/>
          <p:cNvSpPr/>
          <p:nvPr/>
        </p:nvSpPr>
        <p:spPr>
          <a:xfrm>
            <a:off x="8769628" y="2355574"/>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SVM</a:t>
            </a:r>
          </a:p>
        </p:txBody>
      </p:sp>
      <p:sp>
        <p:nvSpPr>
          <p:cNvPr id="8" name="Rectangle 7"/>
          <p:cNvSpPr/>
          <p:nvPr/>
        </p:nvSpPr>
        <p:spPr>
          <a:xfrm>
            <a:off x="10223430" y="2355574"/>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MLP</a:t>
            </a:r>
          </a:p>
        </p:txBody>
      </p:sp>
      <p:sp>
        <p:nvSpPr>
          <p:cNvPr id="9" name="Rectangle 8"/>
          <p:cNvSpPr/>
          <p:nvPr/>
        </p:nvSpPr>
        <p:spPr>
          <a:xfrm>
            <a:off x="8769628" y="4090262"/>
            <a:ext cx="1321904" cy="71561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lumMod val="75000"/>
                  </a:schemeClr>
                </a:solidFill>
              </a:rPr>
              <a:t>Competitive Agent</a:t>
            </a:r>
          </a:p>
        </p:txBody>
      </p:sp>
      <p:cxnSp>
        <p:nvCxnSpPr>
          <p:cNvPr id="11" name="Elbow Connector 10"/>
          <p:cNvCxnSpPr>
            <a:stCxn id="6" idx="2"/>
            <a:endCxn id="9" idx="0"/>
          </p:cNvCxnSpPr>
          <p:nvPr/>
        </p:nvCxnSpPr>
        <p:spPr>
          <a:xfrm rot="16200000" flipH="1">
            <a:off x="8178923" y="2838604"/>
            <a:ext cx="1019071" cy="1484244"/>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Elbow Connector 11"/>
          <p:cNvCxnSpPr>
            <a:stCxn id="7" idx="2"/>
          </p:cNvCxnSpPr>
          <p:nvPr/>
        </p:nvCxnSpPr>
        <p:spPr>
          <a:xfrm rot="5400000">
            <a:off x="8915920" y="3575603"/>
            <a:ext cx="1019072" cy="10249"/>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Elbow Connector 14"/>
          <p:cNvCxnSpPr>
            <a:stCxn id="8" idx="2"/>
            <a:endCxn id="9" idx="0"/>
          </p:cNvCxnSpPr>
          <p:nvPr/>
        </p:nvCxnSpPr>
        <p:spPr>
          <a:xfrm rot="5400000">
            <a:off x="9647946" y="2853825"/>
            <a:ext cx="1019071" cy="1453802"/>
          </a:xfrm>
          <a:prstGeom prst="bentConnector3">
            <a:avLst>
              <a:gd name="adj1" fmla="val 50000"/>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0370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FE1CF3CB-8C08-47F7-98B3-5E03106271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5205794E-3A29-4CAF-845F-7245F3D85AF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6A71BEB6-F353-4E7C-9F98-575AEC0DC1A1}"/>
              </a:ext>
            </a:extLst>
          </p:cNvPr>
          <p:cNvSpPr>
            <a:spLocks noGrp="1"/>
          </p:cNvSpPr>
          <p:nvPr>
            <p:ph type="title"/>
          </p:nvPr>
        </p:nvSpPr>
        <p:spPr>
          <a:xfrm>
            <a:off x="838200" y="365126"/>
            <a:ext cx="10515600" cy="5969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Data Set </a:t>
            </a:r>
          </a:p>
        </p:txBody>
      </p:sp>
      <p:sp>
        <p:nvSpPr>
          <p:cNvPr id="3" name="Content Placeholder 2">
            <a:extLst>
              <a:ext uri="{FF2B5EF4-FFF2-40B4-BE49-F238E27FC236}">
                <a16:creationId xmlns:a16="http://schemas.microsoft.com/office/drawing/2014/main" id="{E60BDF08-05F1-4A85-8B8C-0FA7E143E475}"/>
              </a:ext>
            </a:extLst>
          </p:cNvPr>
          <p:cNvSpPr>
            <a:spLocks noGrp="1"/>
          </p:cNvSpPr>
          <p:nvPr>
            <p:ph idx="1"/>
          </p:nvPr>
        </p:nvSpPr>
        <p:spPr/>
        <p:txBody>
          <a:bodyPr/>
          <a:lstStyle/>
          <a:p>
            <a:r>
              <a:rPr lang="en-MY" dirty="0">
                <a:solidFill>
                  <a:schemeClr val="bg1"/>
                </a:solidFill>
              </a:rPr>
              <a:t>The input data is in CSV format. </a:t>
            </a:r>
          </a:p>
          <a:p>
            <a:r>
              <a:rPr lang="en-MY" dirty="0">
                <a:solidFill>
                  <a:schemeClr val="bg1"/>
                </a:solidFill>
              </a:rPr>
              <a:t>“1” represents test positive and “0” as test negative.</a:t>
            </a:r>
          </a:p>
          <a:p>
            <a:r>
              <a:rPr lang="en-MY" dirty="0">
                <a:solidFill>
                  <a:schemeClr val="bg1"/>
                </a:solidFill>
              </a:rPr>
              <a:t>ID is dropped at the beginning.</a:t>
            </a:r>
          </a:p>
          <a:p>
            <a:r>
              <a:rPr lang="en-MY" dirty="0">
                <a:solidFill>
                  <a:schemeClr val="bg1"/>
                </a:solidFill>
              </a:rPr>
              <a:t>“SB”,”ROW”,”COL” are inspection results. Other than these columns, 	the rest are automated test results.</a:t>
            </a:r>
          </a:p>
          <a:p>
            <a:r>
              <a:rPr lang="en-MY" dirty="0">
                <a:solidFill>
                  <a:schemeClr val="bg1"/>
                </a:solidFill>
              </a:rPr>
              <a:t>Test and Train split are in ratio of 2:1.</a:t>
            </a:r>
          </a:p>
          <a:p>
            <a:r>
              <a:rPr lang="en-MY" dirty="0">
                <a:solidFill>
                  <a:schemeClr val="bg1"/>
                </a:solidFill>
              </a:rPr>
              <a:t>The output classes are formed from the 3 columns from raw data, namely, SB, COL, ROW.</a:t>
            </a:r>
          </a:p>
        </p:txBody>
      </p:sp>
    </p:spTree>
    <p:extLst>
      <p:ext uri="{BB962C8B-B14F-4D97-AF65-F5344CB8AC3E}">
        <p14:creationId xmlns:p14="http://schemas.microsoft.com/office/powerpoint/2010/main" val="784267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ndoor&#10;&#10;Description automatically generated">
            <a:extLst>
              <a:ext uri="{FF2B5EF4-FFF2-40B4-BE49-F238E27FC236}">
                <a16:creationId xmlns:a16="http://schemas.microsoft.com/office/drawing/2014/main" id="{B71297FA-A4FC-41D5-8C39-B2C6377638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6" name="Rectangle 5">
            <a:extLst>
              <a:ext uri="{FF2B5EF4-FFF2-40B4-BE49-F238E27FC236}">
                <a16:creationId xmlns:a16="http://schemas.microsoft.com/office/drawing/2014/main" id="{A2BA482D-C545-4876-A360-3E8267ECCCBA}"/>
              </a:ext>
            </a:extLst>
          </p:cNvPr>
          <p:cNvSpPr/>
          <p:nvPr/>
        </p:nvSpPr>
        <p:spPr>
          <a:xfrm>
            <a:off x="-1"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60C878C-6FBB-4633-A95B-DC5630A09947}"/>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Data Set – Pre-Process</a:t>
            </a:r>
          </a:p>
        </p:txBody>
      </p:sp>
      <p:sp>
        <p:nvSpPr>
          <p:cNvPr id="3" name="Content Placeholder 2">
            <a:extLst>
              <a:ext uri="{FF2B5EF4-FFF2-40B4-BE49-F238E27FC236}">
                <a16:creationId xmlns:a16="http://schemas.microsoft.com/office/drawing/2014/main" id="{98A6A550-C037-4F06-A314-772B64FCFCA7}"/>
              </a:ext>
            </a:extLst>
          </p:cNvPr>
          <p:cNvSpPr>
            <a:spLocks noGrp="1"/>
          </p:cNvSpPr>
          <p:nvPr>
            <p:ph idx="1"/>
          </p:nvPr>
        </p:nvSpPr>
        <p:spPr/>
        <p:txBody>
          <a:bodyPr/>
          <a:lstStyle/>
          <a:p>
            <a:pPr marL="0" indent="0">
              <a:buNone/>
            </a:pPr>
            <a:r>
              <a:rPr lang="en-MY" dirty="0">
                <a:solidFill>
                  <a:schemeClr val="bg1"/>
                </a:solidFill>
              </a:rPr>
              <a:t>We performed pre-processing on the following:</a:t>
            </a:r>
          </a:p>
          <a:p>
            <a:pPr lvl="1"/>
            <a:r>
              <a:rPr lang="en-MY" dirty="0">
                <a:solidFill>
                  <a:schemeClr val="bg1"/>
                </a:solidFill>
              </a:rPr>
              <a:t>Unique Column – ID is removed</a:t>
            </a:r>
          </a:p>
          <a:p>
            <a:pPr lvl="1"/>
            <a:r>
              <a:rPr lang="en-MY" dirty="0">
                <a:solidFill>
                  <a:schemeClr val="bg1"/>
                </a:solidFill>
              </a:rPr>
              <a:t>3 Features – Gallop1, Gallop5, Row-Shift7 removed because there is no variance in the values for the 3 features</a:t>
            </a:r>
          </a:p>
          <a:p>
            <a:pPr lvl="1"/>
            <a:endParaRPr lang="en-MY" dirty="0">
              <a:solidFill>
                <a:schemeClr val="bg1"/>
              </a:solidFill>
            </a:endParaRPr>
          </a:p>
          <a:p>
            <a:pPr lvl="1"/>
            <a:endParaRPr lang="en-MY" dirty="0">
              <a:solidFill>
                <a:schemeClr val="bg1"/>
              </a:solidFill>
            </a:endParaRPr>
          </a:p>
          <a:p>
            <a:pPr lvl="1"/>
            <a:endParaRPr lang="en-MY" dirty="0">
              <a:solidFill>
                <a:schemeClr val="bg1"/>
              </a:solidFill>
            </a:endParaRPr>
          </a:p>
        </p:txBody>
      </p:sp>
    </p:spTree>
    <p:extLst>
      <p:ext uri="{BB962C8B-B14F-4D97-AF65-F5344CB8AC3E}">
        <p14:creationId xmlns:p14="http://schemas.microsoft.com/office/powerpoint/2010/main" val="1162002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C3A26B0-2A81-46DF-A4C5-CB2B977A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B94AA572-982E-4242-8C52-415AA0D6D041}"/>
              </a:ext>
            </a:extLst>
          </p:cNvPr>
          <p:cNvSpPr/>
          <p:nvPr/>
        </p:nvSpPr>
        <p:spPr>
          <a:xfrm>
            <a:off x="0" y="1743076"/>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37581641-69D8-4A88-B3E8-9EF6D13175B9}"/>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Decision Tree</a:t>
            </a:r>
          </a:p>
        </p:txBody>
      </p:sp>
      <p:sp>
        <p:nvSpPr>
          <p:cNvPr id="6" name="Rectangle 5">
            <a:extLst>
              <a:ext uri="{FF2B5EF4-FFF2-40B4-BE49-F238E27FC236}">
                <a16:creationId xmlns:a16="http://schemas.microsoft.com/office/drawing/2014/main" id="{0E9195A7-922D-4C5C-91B3-3BDF2B7CD7CA}"/>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
        <p:nvSpPr>
          <p:cNvPr id="7" name="Rectangle 1">
            <a:extLst>
              <a:ext uri="{FF2B5EF4-FFF2-40B4-BE49-F238E27FC236}">
                <a16:creationId xmlns:a16="http://schemas.microsoft.com/office/drawing/2014/main" id="{AF707C7A-7FC9-450C-8104-85D61F9F75EC}"/>
              </a:ext>
            </a:extLst>
          </p:cNvPr>
          <p:cNvSpPr txBox="1">
            <a:spLocks noChangeArrowheads="1"/>
          </p:cNvSpPr>
          <p:nvPr/>
        </p:nvSpPr>
        <p:spPr bwMode="auto">
          <a:xfrm>
            <a:off x="914399" y="2274466"/>
            <a:ext cx="5372099" cy="2308324"/>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r>
              <a:rPr lang="en-US" altLang="en-US" sz="1600" dirty="0">
                <a:solidFill>
                  <a:schemeClr val="bg1"/>
                </a:solidFill>
                <a:latin typeface="Helvetica" panose="020B0604020202020204" pitchFamily="34" charset="0"/>
              </a:rPr>
              <a:t>For DT, we are using the </a:t>
            </a:r>
            <a:r>
              <a:rPr lang="en-US" altLang="en-US" sz="1600" dirty="0" err="1">
                <a:solidFill>
                  <a:schemeClr val="bg1"/>
                </a:solidFill>
                <a:latin typeface="Helvetica" panose="020B0604020202020204" pitchFamily="34" charset="0"/>
              </a:rPr>
              <a:t>DecisionTreeClassifier</a:t>
            </a:r>
            <a:r>
              <a:rPr lang="en-US" altLang="en-US" sz="1600" dirty="0">
                <a:solidFill>
                  <a:schemeClr val="bg1"/>
                </a:solidFill>
                <a:latin typeface="Helvetica" panose="020B0604020202020204" pitchFamily="34" charset="0"/>
              </a:rPr>
              <a:t> to perform multi classification on the data set</a:t>
            </a:r>
            <a:r>
              <a:rPr lang="en-MY" sz="1600" dirty="0">
                <a:solidFill>
                  <a:schemeClr val="bg1"/>
                </a:solidFill>
              </a:rPr>
              <a:t>. </a:t>
            </a:r>
          </a:p>
          <a:p>
            <a:r>
              <a:rPr lang="en-MY" sz="1600" dirty="0">
                <a:solidFill>
                  <a:schemeClr val="bg1"/>
                </a:solidFill>
              </a:rPr>
              <a:t>Two parameters are tuned for optimal performance – Best Depth and Best Impurity Decrease. See codes on the right.</a:t>
            </a:r>
          </a:p>
          <a:p>
            <a:r>
              <a:rPr lang="en-MY" sz="1600" dirty="0">
                <a:solidFill>
                  <a:schemeClr val="bg1"/>
                </a:solidFill>
              </a:rPr>
              <a:t>Fine tuning is then done again on impurity decrease and </a:t>
            </a:r>
            <a:r>
              <a:rPr lang="en-MY" sz="1600" dirty="0" err="1">
                <a:solidFill>
                  <a:schemeClr val="bg1"/>
                </a:solidFill>
              </a:rPr>
              <a:t>min_weight_fraction_leaf</a:t>
            </a:r>
            <a:r>
              <a:rPr lang="en-MY" sz="1600" dirty="0">
                <a:solidFill>
                  <a:schemeClr val="bg1"/>
                </a:solidFill>
              </a:rPr>
              <a:t> based on accuracy.</a:t>
            </a:r>
          </a:p>
          <a:p>
            <a:r>
              <a:rPr lang="en-MY" sz="1600" dirty="0">
                <a:solidFill>
                  <a:schemeClr val="bg1"/>
                </a:solidFill>
              </a:rPr>
              <a:t>The model is then passed to the Competitive agent.</a:t>
            </a:r>
          </a:p>
          <a:p>
            <a:r>
              <a:rPr lang="en-MY" sz="1600" dirty="0">
                <a:solidFill>
                  <a:schemeClr val="bg1"/>
                </a:solidFill>
              </a:rPr>
              <a:t>The decision tree is visualized with post pruning. IT prunes the leaves with no significant entropy.</a:t>
            </a:r>
          </a:p>
        </p:txBody>
      </p:sp>
      <p:sp>
        <p:nvSpPr>
          <p:cNvPr id="10" name="Rectangle 1">
            <a:extLst>
              <a:ext uri="{FF2B5EF4-FFF2-40B4-BE49-F238E27FC236}">
                <a16:creationId xmlns:a16="http://schemas.microsoft.com/office/drawing/2014/main" id="{811A93B4-A441-450A-A189-0C7844FA597E}"/>
              </a:ext>
            </a:extLst>
          </p:cNvPr>
          <p:cNvSpPr txBox="1">
            <a:spLocks noChangeArrowheads="1"/>
          </p:cNvSpPr>
          <p:nvPr/>
        </p:nvSpPr>
        <p:spPr bwMode="auto">
          <a:xfrm>
            <a:off x="6596061" y="2460779"/>
            <a:ext cx="5372099" cy="18928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buNone/>
            </a:pPr>
            <a:r>
              <a:rPr lang="en-US" altLang="en-US" sz="1000" dirty="0">
                <a:solidFill>
                  <a:schemeClr val="bg1"/>
                </a:solidFill>
                <a:latin typeface="Helvetica" panose="020B0604020202020204" pitchFamily="34" charset="0"/>
              </a:rPr>
              <a:t>for DEPTH in range(20,40,1):</a:t>
            </a:r>
          </a:p>
          <a:p>
            <a:pPr marL="0" indent="0">
              <a:buNone/>
            </a:pPr>
            <a:r>
              <a:rPr lang="en-US" altLang="en-US" sz="1000" dirty="0">
                <a:solidFill>
                  <a:schemeClr val="bg1"/>
                </a:solidFill>
                <a:latin typeface="Helvetica" panose="020B0604020202020204" pitchFamily="34" charset="0"/>
              </a:rPr>
              <a:t>    dt = </a:t>
            </a:r>
            <a:r>
              <a:rPr lang="en-US" altLang="en-US" sz="1000" dirty="0" err="1">
                <a:solidFill>
                  <a:schemeClr val="bg1"/>
                </a:solidFill>
                <a:latin typeface="Helvetica" panose="020B0604020202020204" pitchFamily="34" charset="0"/>
              </a:rPr>
              <a:t>DecisionTreeClassifier</a:t>
            </a:r>
            <a:r>
              <a:rPr lang="en-US" altLang="en-US" sz="1000" dirty="0">
                <a:solidFill>
                  <a:schemeClr val="bg1"/>
                </a:solidFill>
                <a:latin typeface="Helvetica" panose="020B0604020202020204" pitchFamily="34" charset="0"/>
              </a:rPr>
              <a:t>(criterion='entropy’, 	</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DEPTH,random_state</a:t>
            </a:r>
            <a:r>
              <a:rPr lang="en-US" altLang="en-US" sz="1000" dirty="0">
                <a:solidFill>
                  <a:schemeClr val="bg1"/>
                </a:solidFill>
                <a:latin typeface="Helvetica" panose="020B0604020202020204" pitchFamily="34" charset="0"/>
              </a:rPr>
              <a:t>=0, 	</a:t>
            </a:r>
            <a:r>
              <a:rPr lang="en-US" altLang="en-US" sz="1000" dirty="0" err="1">
                <a:solidFill>
                  <a:schemeClr val="bg1"/>
                </a:solidFill>
                <a:latin typeface="Helvetica" panose="020B0604020202020204" pitchFamily="34" charset="0"/>
              </a:rPr>
              <a:t>min_impurity_decrease</a:t>
            </a:r>
            <a:r>
              <a:rPr lang="en-US" altLang="en-US" sz="1000" dirty="0">
                <a:solidFill>
                  <a:schemeClr val="bg1"/>
                </a:solidFill>
                <a:latin typeface="Helvetica" panose="020B0604020202020204" pitchFamily="34" charset="0"/>
              </a:rPr>
              <a:t>=0.0001,min_weight_fraction_leaf=0.001)</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dt.fit</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X_train</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y_train</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post_pruning</a:t>
            </a: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prune_duplicate_leaves</a:t>
            </a:r>
            <a:r>
              <a:rPr lang="en-US" altLang="en-US" sz="1000" dirty="0">
                <a:solidFill>
                  <a:schemeClr val="bg1"/>
                </a:solidFill>
                <a:latin typeface="Helvetica" panose="020B0604020202020204" pitchFamily="34" charset="0"/>
              </a:rPr>
              <a:t>(dt)</a:t>
            </a:r>
          </a:p>
          <a:p>
            <a:pPr marL="0" indent="0">
              <a:buNone/>
            </a:pPr>
            <a:r>
              <a:rPr lang="en-US" altLang="en-US" sz="1000" dirty="0">
                <a:solidFill>
                  <a:schemeClr val="bg1"/>
                </a:solidFill>
                <a:latin typeface="Helvetica" panose="020B0604020202020204" pitchFamily="34" charset="0"/>
              </a:rPr>
              <a:t>    print(</a:t>
            </a:r>
            <a:r>
              <a:rPr lang="en-US" altLang="en-US" sz="1000" dirty="0" err="1">
                <a:solidFill>
                  <a:schemeClr val="bg1"/>
                </a:solidFill>
                <a:latin typeface="Helvetica" panose="020B0604020202020204" pitchFamily="34" charset="0"/>
              </a:rPr>
              <a:t>DEPTH,dt.score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if </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)&gt;</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 </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best_depth</a:t>
            </a:r>
            <a:r>
              <a:rPr lang="en-US" altLang="en-US" sz="1000" dirty="0">
                <a:solidFill>
                  <a:schemeClr val="bg1"/>
                </a:solidFill>
                <a:latin typeface="Helvetica" panose="020B0604020202020204" pitchFamily="34" charset="0"/>
              </a:rPr>
              <a:t>=DEPTH</a:t>
            </a:r>
          </a:p>
          <a:p>
            <a:pPr marL="0" indent="0">
              <a:buNone/>
            </a:pPr>
            <a:r>
              <a:rPr lang="en-US" altLang="en-US" sz="1000" dirty="0">
                <a:solidFill>
                  <a:schemeClr val="bg1"/>
                </a:solidFill>
                <a:latin typeface="Helvetica" panose="020B0604020202020204" pitchFamily="34" charset="0"/>
              </a:rPr>
              <a:t>        #prints for tuning the DEPTH - Best DEPTH = 29</a:t>
            </a:r>
          </a:p>
          <a:p>
            <a:pPr marL="0" indent="0">
              <a:buNone/>
            </a:pPr>
            <a:r>
              <a:rPr lang="en-US" altLang="en-US" sz="1000" dirty="0">
                <a:solidFill>
                  <a:schemeClr val="bg1"/>
                </a:solidFill>
                <a:latin typeface="Helvetica" panose="020B0604020202020204" pitchFamily="34" charset="0"/>
              </a:rPr>
              <a:t>        print("DEPTH = ", DEPTH)</a:t>
            </a:r>
            <a:endParaRPr lang="en-MY" sz="1000" dirty="0">
              <a:solidFill>
                <a:schemeClr val="bg1"/>
              </a:solidFill>
            </a:endParaRPr>
          </a:p>
        </p:txBody>
      </p:sp>
      <p:sp>
        <p:nvSpPr>
          <p:cNvPr id="16" name="Rectangle 15">
            <a:extLst>
              <a:ext uri="{FF2B5EF4-FFF2-40B4-BE49-F238E27FC236}">
                <a16:creationId xmlns:a16="http://schemas.microsoft.com/office/drawing/2014/main" id="{001D1E1A-80A0-4FB2-A38F-66437649D2B4}"/>
              </a:ext>
            </a:extLst>
          </p:cNvPr>
          <p:cNvSpPr/>
          <p:nvPr/>
        </p:nvSpPr>
        <p:spPr>
          <a:xfrm>
            <a:off x="6591299" y="2031115"/>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Code for finding the Best Depth:</a:t>
            </a:r>
          </a:p>
        </p:txBody>
      </p:sp>
      <p:sp>
        <p:nvSpPr>
          <p:cNvPr id="17" name="Rectangle 16">
            <a:extLst>
              <a:ext uri="{FF2B5EF4-FFF2-40B4-BE49-F238E27FC236}">
                <a16:creationId xmlns:a16="http://schemas.microsoft.com/office/drawing/2014/main" id="{C9088006-CF2C-4ED0-9953-028DDB9B032E}"/>
              </a:ext>
            </a:extLst>
          </p:cNvPr>
          <p:cNvSpPr/>
          <p:nvPr/>
        </p:nvSpPr>
        <p:spPr>
          <a:xfrm>
            <a:off x="6591299" y="4591730"/>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Code for finding the Best Impurity Decrease:</a:t>
            </a:r>
          </a:p>
        </p:txBody>
      </p:sp>
      <p:sp>
        <p:nvSpPr>
          <p:cNvPr id="18" name="Rectangle 1">
            <a:extLst>
              <a:ext uri="{FF2B5EF4-FFF2-40B4-BE49-F238E27FC236}">
                <a16:creationId xmlns:a16="http://schemas.microsoft.com/office/drawing/2014/main" id="{1A36B913-85F2-4531-9538-C51A50CD8601}"/>
              </a:ext>
            </a:extLst>
          </p:cNvPr>
          <p:cNvSpPr txBox="1">
            <a:spLocks noChangeArrowheads="1"/>
          </p:cNvSpPr>
          <p:nvPr/>
        </p:nvSpPr>
        <p:spPr bwMode="auto">
          <a:xfrm>
            <a:off x="6600825" y="4948371"/>
            <a:ext cx="5372099" cy="17543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buNone/>
            </a:pPr>
            <a:r>
              <a:rPr lang="en-US" altLang="en-US" sz="1000" dirty="0">
                <a:solidFill>
                  <a:schemeClr val="bg1"/>
                </a:solidFill>
                <a:latin typeface="Helvetica" panose="020B0604020202020204" pitchFamily="34" charset="0"/>
              </a:rPr>
              <a:t>for </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 in range(5,20,1):</a:t>
            </a:r>
          </a:p>
          <a:p>
            <a:pPr marL="0" indent="0">
              <a:buNone/>
            </a:pP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dt = </a:t>
            </a:r>
            <a:r>
              <a:rPr lang="en-US" altLang="en-US" sz="1000" dirty="0" err="1">
                <a:solidFill>
                  <a:schemeClr val="bg1"/>
                </a:solidFill>
                <a:latin typeface="Helvetica" panose="020B0604020202020204" pitchFamily="34" charset="0"/>
              </a:rPr>
              <a:t>DecisionTreeClassifier</a:t>
            </a:r>
            <a:r>
              <a:rPr lang="en-US" altLang="en-US" sz="1000" dirty="0">
                <a:solidFill>
                  <a:schemeClr val="bg1"/>
                </a:solidFill>
                <a:latin typeface="Helvetica" panose="020B0604020202020204" pitchFamily="34" charset="0"/>
              </a:rPr>
              <a:t>(criterion='entropy',</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best_depth</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random_state</a:t>
            </a:r>
            <a:r>
              <a:rPr lang="en-US" altLang="en-US" sz="1000" dirty="0">
                <a:solidFill>
                  <a:schemeClr val="bg1"/>
                </a:solidFill>
                <a:latin typeface="Helvetica" panose="020B0604020202020204" pitchFamily="34" charset="0"/>
              </a:rPr>
              <a:t>=0,min_impurity_decrease=</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*0.00001, 	</a:t>
            </a:r>
            <a:r>
              <a:rPr lang="en-US" altLang="en-US" sz="1000" dirty="0" err="1">
                <a:solidFill>
                  <a:schemeClr val="bg1"/>
                </a:solidFill>
                <a:latin typeface="Helvetica" panose="020B0604020202020204" pitchFamily="34" charset="0"/>
              </a:rPr>
              <a:t>min_weight_fraction_leaf</a:t>
            </a:r>
            <a:r>
              <a:rPr lang="en-US" altLang="en-US" sz="1000" dirty="0">
                <a:solidFill>
                  <a:schemeClr val="bg1"/>
                </a:solidFill>
                <a:latin typeface="Helvetica" panose="020B0604020202020204" pitchFamily="34" charset="0"/>
              </a:rPr>
              <a:t>=0.001)</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dt.fit</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X_train</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y_train</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post_pruning</a:t>
            </a: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prune_duplicate_leaves</a:t>
            </a:r>
            <a:r>
              <a:rPr lang="en-US" altLang="en-US" sz="1000" dirty="0">
                <a:solidFill>
                  <a:schemeClr val="bg1"/>
                </a:solidFill>
                <a:latin typeface="Helvetica" panose="020B0604020202020204" pitchFamily="34" charset="0"/>
              </a:rPr>
              <a:t>(dt)</a:t>
            </a:r>
          </a:p>
          <a:p>
            <a:pPr marL="0" indent="0">
              <a:buNone/>
            </a:pPr>
            <a:r>
              <a:rPr lang="en-US" altLang="en-US" sz="1000" dirty="0">
                <a:solidFill>
                  <a:schemeClr val="bg1"/>
                </a:solidFill>
                <a:latin typeface="Helvetica" panose="020B0604020202020204" pitchFamily="34" charset="0"/>
              </a:rPr>
              <a:t>    print(</a:t>
            </a:r>
            <a:r>
              <a:rPr lang="en-US" altLang="en-US" sz="1000" dirty="0" err="1">
                <a:solidFill>
                  <a:schemeClr val="bg1"/>
                </a:solidFill>
                <a:latin typeface="Helvetica" panose="020B0604020202020204" pitchFamily="34" charset="0"/>
              </a:rPr>
              <a:t>best_depth,impurity_decrease,dt.score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if </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)&gt;</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 </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best_impurity_decrease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*0.00001</a:t>
            </a:r>
            <a:endParaRPr lang="en-MY" sz="1000" dirty="0">
              <a:solidFill>
                <a:schemeClr val="bg1"/>
              </a:solidFill>
            </a:endParaRPr>
          </a:p>
        </p:txBody>
      </p:sp>
    </p:spTree>
    <p:extLst>
      <p:ext uri="{BB962C8B-B14F-4D97-AF65-F5344CB8AC3E}">
        <p14:creationId xmlns:p14="http://schemas.microsoft.com/office/powerpoint/2010/main" val="1763057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SG"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Decision Tree</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08312"/>
            <a:ext cx="6345819" cy="5078313"/>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lang="en-US" altLang="en-US" sz="1200" dirty="0">
                <a:solidFill>
                  <a:schemeClr val="bg1"/>
                </a:solidFill>
                <a:latin typeface="Helvetica" panose="020B0604020202020204" pitchFamily="34" charset="0"/>
              </a:rPr>
              <a:t>Performance - Multi-labels Confusion Matrices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Performance – Classification Report </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845302" y="2640107"/>
            <a:ext cx="5286375" cy="3231654"/>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u="sng" dirty="0">
                <a:solidFill>
                  <a:prstClr val="white"/>
                </a:solidFill>
                <a:latin typeface="Helvetica" panose="020B0604020202020204" pitchFamily="34" charset="0"/>
              </a:rPr>
              <a:t>P</a:t>
            </a:r>
            <a:r>
              <a:rPr kumimoji="0" lang="en-US" altLang="en-US" sz="1200" b="0" i="0" u="sng" strike="noStrike" kern="1200" cap="none" spc="0" normalizeH="0" baseline="0" noProof="0" dirty="0" err="1">
                <a:ln>
                  <a:noFill/>
                </a:ln>
                <a:solidFill>
                  <a:prstClr val="white"/>
                </a:solidFill>
                <a:effectLst/>
                <a:uLnTx/>
                <a:uFillTx/>
                <a:latin typeface="Helvetica" panose="020B0604020202020204" pitchFamily="34" charset="0"/>
                <a:ea typeface="+mn-ea"/>
                <a:cs typeface="+mn-cs"/>
              </a:rPr>
              <a:t>arameters</a:t>
            </a:r>
            <a:r>
              <a:rPr kumimoji="0" lang="en-US" altLang="en-US"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 Optimization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en-US"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lvl="0">
              <a:defRPr/>
            </a:pPr>
            <a:r>
              <a:rPr lang="en-US" altLang="en-US" sz="1200" b="1" dirty="0">
                <a:solidFill>
                  <a:prstClr val="white"/>
                </a:solidFill>
                <a:latin typeface="Helvetica" panose="020B0604020202020204" pitchFamily="34" charset="0"/>
              </a:rPr>
              <a:t>selected depth: 21</a:t>
            </a:r>
          </a:p>
          <a:p>
            <a:pPr lvl="0">
              <a:defRPr/>
            </a:pPr>
            <a:r>
              <a:rPr lang="en-US" altLang="en-US" sz="1200" b="1" dirty="0">
                <a:solidFill>
                  <a:prstClr val="white"/>
                </a:solidFill>
                <a:latin typeface="Helvetica" panose="020B0604020202020204" pitchFamily="34" charset="0"/>
              </a:rPr>
              <a:t>selected </a:t>
            </a:r>
            <a:r>
              <a:rPr lang="en-US" altLang="en-US" sz="1200" b="1" dirty="0" err="1">
                <a:solidFill>
                  <a:prstClr val="white"/>
                </a:solidFill>
                <a:latin typeface="Helvetica" panose="020B0604020202020204" pitchFamily="34" charset="0"/>
              </a:rPr>
              <a:t>best_impurity_decrease</a:t>
            </a:r>
            <a:r>
              <a:rPr lang="en-US" altLang="en-US" sz="1200" b="1" dirty="0">
                <a:solidFill>
                  <a:prstClr val="white"/>
                </a:solidFill>
                <a:latin typeface="Helvetica" panose="020B0604020202020204" pitchFamily="34" charset="0"/>
              </a:rPr>
              <a:t>: 0.00010000</a:t>
            </a:r>
          </a:p>
          <a:p>
            <a:pPr lvl="0">
              <a:defRPr/>
            </a:pPr>
            <a:r>
              <a:rPr lang="en-US" altLang="en-US" sz="1200" b="1" dirty="0">
                <a:solidFill>
                  <a:prstClr val="white"/>
                </a:solidFill>
                <a:latin typeface="Helvetica" panose="020B0604020202020204" pitchFamily="34" charset="0"/>
              </a:rPr>
              <a:t>selected </a:t>
            </a:r>
            <a:r>
              <a:rPr lang="en-US" altLang="en-US" sz="1200" b="1" dirty="0" err="1">
                <a:solidFill>
                  <a:prstClr val="white"/>
                </a:solidFill>
                <a:latin typeface="Helvetica" panose="020B0604020202020204" pitchFamily="34" charset="0"/>
              </a:rPr>
              <a:t>best_weight_fraction_leaf</a:t>
            </a:r>
            <a:r>
              <a:rPr lang="en-US" altLang="en-US" sz="1200" b="1" dirty="0">
                <a:solidFill>
                  <a:prstClr val="white"/>
                </a:solidFill>
                <a:latin typeface="Helvetica" panose="020B0604020202020204" pitchFamily="34" charset="0"/>
              </a:rPr>
              <a:t>: 0.00080000</a:t>
            </a:r>
            <a:endParaRPr kumimoji="0" lang="en-US" altLang="en-US"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rPr>
              <a:t>Feature Importance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sng"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lang="en-SG" sz="1200" dirty="0">
                <a:solidFill>
                  <a:prstClr val="white"/>
                </a:solidFill>
                <a:latin typeface="Helvetica" panose="020B0604020202020204" pitchFamily="34" charset="0"/>
              </a:rPr>
              <a:t>Using entropy to evaluate the tree leave split.</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The three most important features are:</a:t>
            </a: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lang="en-SG" sz="1200" b="1" dirty="0">
                <a:solidFill>
                  <a:prstClr val="white"/>
                </a:solidFill>
                <a:latin typeface="Helvetica" panose="020B0604020202020204" pitchFamily="34" charset="0"/>
              </a:rPr>
              <a:t>Row Shift 2</a:t>
            </a:r>
            <a:endPar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Column Short Type 2</a:t>
            </a:r>
          </a:p>
          <a:p>
            <a:pPr marL="228600" marR="0" lvl="0" indent="-228600" algn="l" defTabSz="914400" rtl="0" eaLnBrk="0" fontAlgn="base" latinLnBrk="0" hangingPunct="0">
              <a:lnSpc>
                <a:spcPct val="100000"/>
              </a:lnSpc>
              <a:spcBef>
                <a:spcPct val="0"/>
              </a:spcBef>
              <a:spcAft>
                <a:spcPct val="0"/>
              </a:spcAft>
              <a:buClrTx/>
              <a:buSzTx/>
              <a:buFontTx/>
              <a:buAutoNum type="arabicPeriod"/>
              <a:tabLst/>
              <a:defRPr/>
            </a:pPr>
            <a:r>
              <a:rPr lang="en-SG" sz="1200" b="1" dirty="0">
                <a:solidFill>
                  <a:prstClr val="white"/>
                </a:solidFill>
                <a:latin typeface="Helvetica" panose="020B0604020202020204" pitchFamily="34" charset="0"/>
              </a:rPr>
              <a:t>Gallop</a:t>
            </a:r>
            <a:r>
              <a:rPr kumimoji="0" lang="en-SG" sz="1200" b="1" i="0" u="none" strike="noStrike" kern="1200" cap="none" spc="0" normalizeH="0" baseline="0" noProof="0" dirty="0">
                <a:ln>
                  <a:noFill/>
                </a:ln>
                <a:solidFill>
                  <a:prstClr val="white"/>
                </a:solidFill>
                <a:effectLst/>
                <a:uLnTx/>
                <a:uFillTx/>
                <a:latin typeface="Helvetica" panose="020B0604020202020204" pitchFamily="34" charset="0"/>
                <a:ea typeface="+mn-ea"/>
                <a:cs typeface="+mn-cs"/>
              </a:rPr>
              <a:t> 2</a:t>
            </a: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en-SG" sz="1200" b="0" i="0" u="none" strike="noStrike" kern="1200" cap="none" spc="0" normalizeH="0" baseline="0" noProof="0" dirty="0">
              <a:ln>
                <a:noFill/>
              </a:ln>
              <a:solidFill>
                <a:prstClr val="white"/>
              </a:solidFill>
              <a:effectLst/>
              <a:uLnTx/>
              <a:uFillTx/>
              <a:latin typeface="Helvetica" panose="020B0604020202020204" pitchFamily="34" charset="0"/>
              <a:ea typeface="+mn-ea"/>
              <a:cs typeface="+mn-cs"/>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SG" sz="1400" b="1" i="0" u="none" strike="noStrike" kern="1200" cap="none" spc="0" normalizeH="0" baseline="0" noProof="0" dirty="0">
                <a:ln>
                  <a:noFill/>
                </a:ln>
                <a:solidFill>
                  <a:srgbClr val="FFFF00"/>
                </a:solidFill>
                <a:effectLst/>
                <a:uLnTx/>
                <a:uFillTx/>
                <a:latin typeface="Helvetica" panose="020B0604020202020204" pitchFamily="34" charset="0"/>
                <a:ea typeface="+mn-ea"/>
                <a:cs typeface="+mn-cs"/>
              </a:rPr>
              <a:t>Results:</a:t>
            </a:r>
          </a:p>
        </p:txBody>
      </p:sp>
      <p:graphicFrame>
        <p:nvGraphicFramePr>
          <p:cNvPr id="10" name="Table 10">
            <a:extLst>
              <a:ext uri="{FF2B5EF4-FFF2-40B4-BE49-F238E27FC236}">
                <a16:creationId xmlns:a16="http://schemas.microsoft.com/office/drawing/2014/main" id="{EF1C027F-A46A-4398-8A24-8D22DD82D085}"/>
              </a:ext>
            </a:extLst>
          </p:cNvPr>
          <p:cNvGraphicFramePr>
            <a:graphicFrameLocks noGrp="1"/>
          </p:cNvGraphicFramePr>
          <p:nvPr>
            <p:extLst>
              <p:ext uri="{D42A27DB-BD31-4B8C-83A1-F6EECF244321}">
                <p14:modId xmlns:p14="http://schemas.microsoft.com/office/powerpoint/2010/main" val="44691315"/>
              </p:ext>
            </p:extLst>
          </p:nvPr>
        </p:nvGraphicFramePr>
        <p:xfrm>
          <a:off x="393700" y="1996396"/>
          <a:ext cx="6140450" cy="1508760"/>
        </p:xfrm>
        <a:graphic>
          <a:graphicData uri="http://schemas.openxmlformats.org/drawingml/2006/table">
            <a:tbl>
              <a:tblPr firstRow="1" bandRow="1">
                <a:tableStyleId>{5C22544A-7EE6-4342-B048-85BDC9FD1C3A}</a:tableStyleId>
              </a:tblPr>
              <a:tblGrid>
                <a:gridCol w="781050">
                  <a:extLst>
                    <a:ext uri="{9D8B030D-6E8A-4147-A177-3AD203B41FA5}">
                      <a16:colId xmlns:a16="http://schemas.microsoft.com/office/drawing/2014/main" val="593069223"/>
                    </a:ext>
                  </a:extLst>
                </a:gridCol>
                <a:gridCol w="770770">
                  <a:extLst>
                    <a:ext uri="{9D8B030D-6E8A-4147-A177-3AD203B41FA5}">
                      <a16:colId xmlns:a16="http://schemas.microsoft.com/office/drawing/2014/main" val="4133044928"/>
                    </a:ext>
                  </a:extLst>
                </a:gridCol>
                <a:gridCol w="768350">
                  <a:extLst>
                    <a:ext uri="{9D8B030D-6E8A-4147-A177-3AD203B41FA5}">
                      <a16:colId xmlns:a16="http://schemas.microsoft.com/office/drawing/2014/main" val="4272454390"/>
                    </a:ext>
                  </a:extLst>
                </a:gridCol>
                <a:gridCol w="208280">
                  <a:extLst>
                    <a:ext uri="{9D8B030D-6E8A-4147-A177-3AD203B41FA5}">
                      <a16:colId xmlns:a16="http://schemas.microsoft.com/office/drawing/2014/main" val="2309257333"/>
                    </a:ext>
                  </a:extLst>
                </a:gridCol>
                <a:gridCol w="985520">
                  <a:extLst>
                    <a:ext uri="{9D8B030D-6E8A-4147-A177-3AD203B41FA5}">
                      <a16:colId xmlns:a16="http://schemas.microsoft.com/office/drawing/2014/main" val="3045139948"/>
                    </a:ext>
                  </a:extLst>
                </a:gridCol>
                <a:gridCol w="812800">
                  <a:extLst>
                    <a:ext uri="{9D8B030D-6E8A-4147-A177-3AD203B41FA5}">
                      <a16:colId xmlns:a16="http://schemas.microsoft.com/office/drawing/2014/main" val="1293728356"/>
                    </a:ext>
                  </a:extLst>
                </a:gridCol>
                <a:gridCol w="208280">
                  <a:extLst>
                    <a:ext uri="{9D8B030D-6E8A-4147-A177-3AD203B41FA5}">
                      <a16:colId xmlns:a16="http://schemas.microsoft.com/office/drawing/2014/main" val="2358541111"/>
                    </a:ext>
                  </a:extLst>
                </a:gridCol>
                <a:gridCol w="756920">
                  <a:extLst>
                    <a:ext uri="{9D8B030D-6E8A-4147-A177-3AD203B41FA5}">
                      <a16:colId xmlns:a16="http://schemas.microsoft.com/office/drawing/2014/main" val="604818839"/>
                    </a:ext>
                  </a:extLst>
                </a:gridCol>
                <a:gridCol w="848480">
                  <a:extLst>
                    <a:ext uri="{9D8B030D-6E8A-4147-A177-3AD203B41FA5}">
                      <a16:colId xmlns:a16="http://schemas.microsoft.com/office/drawing/2014/main" val="2381923010"/>
                    </a:ext>
                  </a:extLst>
                </a:gridCol>
              </a:tblGrid>
              <a:tr h="143554">
                <a:tc>
                  <a:txBody>
                    <a:bodyPr/>
                    <a:lstStyle/>
                    <a:p>
                      <a:endParaRPr lang="en-SG" sz="1100" dirty="0"/>
                    </a:p>
                  </a:txBody>
                  <a:tcPr>
                    <a:solidFill>
                      <a:schemeClr val="tx1"/>
                    </a:solidFill>
                  </a:tcPr>
                </a:tc>
                <a:tc gridSpan="2">
                  <a:txBody>
                    <a:bodyPr/>
                    <a:lstStyle/>
                    <a:p>
                      <a:pPr algn="ctr"/>
                      <a:r>
                        <a:rPr lang="en-SG" sz="1000" dirty="0"/>
                        <a:t>SB</a:t>
                      </a:r>
                    </a:p>
                  </a:txBody>
                  <a:tcPr/>
                </a:tc>
                <a:tc hMerge="1">
                  <a:txBody>
                    <a:bodyPr/>
                    <a:lstStyle/>
                    <a:p>
                      <a:endParaRPr lang="en-SG" dirty="0"/>
                    </a:p>
                  </a:txBody>
                  <a:tcPr/>
                </a:tc>
                <a:tc>
                  <a:txBody>
                    <a:bodyPr/>
                    <a:lstStyle/>
                    <a:p>
                      <a:pPr algn="ctr"/>
                      <a:endParaRPr lang="en-SG" sz="1000" dirty="0"/>
                    </a:p>
                  </a:txBody>
                  <a:tcPr/>
                </a:tc>
                <a:tc gridSpan="2">
                  <a:txBody>
                    <a:bodyPr/>
                    <a:lstStyle/>
                    <a:p>
                      <a:pPr algn="ctr"/>
                      <a:r>
                        <a:rPr lang="en-SG" sz="1000" dirty="0"/>
                        <a:t>ROW</a:t>
                      </a:r>
                    </a:p>
                  </a:txBody>
                  <a:tcPr/>
                </a:tc>
                <a:tc hMerge="1">
                  <a:txBody>
                    <a:bodyPr/>
                    <a:lstStyle/>
                    <a:p>
                      <a:endParaRPr lang="en-SG" dirty="0"/>
                    </a:p>
                  </a:txBody>
                  <a:tcPr/>
                </a:tc>
                <a:tc>
                  <a:txBody>
                    <a:bodyPr/>
                    <a:lstStyle/>
                    <a:p>
                      <a:pPr algn="ctr"/>
                      <a:endParaRPr lang="en-SG" sz="1000"/>
                    </a:p>
                  </a:txBody>
                  <a:tcPr/>
                </a:tc>
                <a:tc gridSpan="2">
                  <a:txBody>
                    <a:bodyPr/>
                    <a:lstStyle/>
                    <a:p>
                      <a:pPr algn="ctr"/>
                      <a:r>
                        <a:rPr lang="en-SG" sz="1000" dirty="0"/>
                        <a:t>COL</a:t>
                      </a:r>
                    </a:p>
                  </a:txBody>
                  <a:tcPr/>
                </a:tc>
                <a:tc hMerge="1">
                  <a:txBody>
                    <a:bodyPr/>
                    <a:lstStyle/>
                    <a:p>
                      <a:endParaRPr lang="en-SG" dirty="0"/>
                    </a:p>
                  </a:txBody>
                  <a:tcPr/>
                </a:tc>
                <a:extLst>
                  <a:ext uri="{0D108BD9-81ED-4DB2-BD59-A6C34878D82A}">
                    <a16:rowId xmlns:a16="http://schemas.microsoft.com/office/drawing/2014/main" val="1085460300"/>
                  </a:ext>
                </a:extLst>
              </a:tr>
              <a:tr h="370840">
                <a:tc>
                  <a:txBody>
                    <a:bodyPr/>
                    <a:lstStyle/>
                    <a:p>
                      <a:endParaRPr lang="en-SG" sz="1100" dirty="0"/>
                    </a:p>
                  </a:txBody>
                  <a:tcPr>
                    <a:solidFill>
                      <a:schemeClr val="tx1"/>
                    </a:solidFill>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tc>
                  <a:txBody>
                    <a:bodyPr/>
                    <a:lstStyle/>
                    <a:p>
                      <a:pPr algn="ctr"/>
                      <a:endParaRPr lang="en-SG" sz="1000" dirty="0"/>
                    </a:p>
                  </a:txBody>
                  <a:tcPr/>
                </a:tc>
                <a:tc>
                  <a:txBody>
                    <a:bodyPr/>
                    <a:lstStyle/>
                    <a:p>
                      <a:pPr algn="ctr"/>
                      <a:r>
                        <a:rPr lang="en-SG" sz="1000" dirty="0"/>
                        <a:t>Predicted Negative</a:t>
                      </a:r>
                    </a:p>
                  </a:txBody>
                  <a:tcPr/>
                </a:tc>
                <a:tc>
                  <a:txBody>
                    <a:bodyPr/>
                    <a:lstStyle/>
                    <a:p>
                      <a:pPr algn="ctr"/>
                      <a:r>
                        <a:rPr lang="en-SG" sz="1000" dirty="0"/>
                        <a:t>Predicted Positive</a:t>
                      </a:r>
                    </a:p>
                  </a:txBody>
                  <a:tcPr/>
                </a:tc>
                <a:extLst>
                  <a:ext uri="{0D108BD9-81ED-4DB2-BD59-A6C34878D82A}">
                    <a16:rowId xmlns:a16="http://schemas.microsoft.com/office/drawing/2014/main" val="3682369187"/>
                  </a:ext>
                </a:extLst>
              </a:tr>
              <a:tr h="370840">
                <a:tc>
                  <a:txBody>
                    <a:bodyPr/>
                    <a:lstStyle/>
                    <a:p>
                      <a:r>
                        <a:rPr lang="en-SG" sz="1100" dirty="0"/>
                        <a:t>Actual Negative</a:t>
                      </a:r>
                    </a:p>
                  </a:txBody>
                  <a:tcPr/>
                </a:tc>
                <a:tc>
                  <a:txBody>
                    <a:bodyPr/>
                    <a:lstStyle/>
                    <a:p>
                      <a:pPr algn="ctr"/>
                      <a:r>
                        <a:rPr lang="en-SG" sz="1100" b="1" dirty="0"/>
                        <a:t>350</a:t>
                      </a:r>
                    </a:p>
                  </a:txBody>
                  <a:tcPr/>
                </a:tc>
                <a:tc>
                  <a:txBody>
                    <a:bodyPr/>
                    <a:lstStyle/>
                    <a:p>
                      <a:pPr algn="ctr"/>
                      <a:r>
                        <a:rPr lang="en-SG" sz="1100" dirty="0"/>
                        <a:t>46</a:t>
                      </a:r>
                    </a:p>
                  </a:txBody>
                  <a:tcPr/>
                </a:tc>
                <a:tc>
                  <a:txBody>
                    <a:bodyPr/>
                    <a:lstStyle/>
                    <a:p>
                      <a:pPr algn="ctr"/>
                      <a:endParaRPr lang="en-SG" sz="1100" dirty="0"/>
                    </a:p>
                  </a:txBody>
                  <a:tcPr/>
                </a:tc>
                <a:tc>
                  <a:txBody>
                    <a:bodyPr/>
                    <a:lstStyle/>
                    <a:p>
                      <a:pPr algn="ctr"/>
                      <a:r>
                        <a:rPr lang="en-SG" sz="1100" b="1" dirty="0"/>
                        <a:t>623</a:t>
                      </a:r>
                    </a:p>
                  </a:txBody>
                  <a:tcPr/>
                </a:tc>
                <a:tc>
                  <a:txBody>
                    <a:bodyPr/>
                    <a:lstStyle/>
                    <a:p>
                      <a:pPr algn="ctr"/>
                      <a:r>
                        <a:rPr lang="en-SG" sz="1100" dirty="0"/>
                        <a:t>14</a:t>
                      </a:r>
                    </a:p>
                  </a:txBody>
                  <a:tcPr/>
                </a:tc>
                <a:tc>
                  <a:txBody>
                    <a:bodyPr/>
                    <a:lstStyle/>
                    <a:p>
                      <a:pPr algn="ctr"/>
                      <a:endParaRPr lang="en-SG" sz="1100" dirty="0"/>
                    </a:p>
                  </a:txBody>
                  <a:tcPr/>
                </a:tc>
                <a:tc>
                  <a:txBody>
                    <a:bodyPr/>
                    <a:lstStyle/>
                    <a:p>
                      <a:pPr algn="ctr"/>
                      <a:r>
                        <a:rPr lang="en-SG" sz="1100" b="1" dirty="0"/>
                        <a:t>787</a:t>
                      </a:r>
                    </a:p>
                  </a:txBody>
                  <a:tcPr/>
                </a:tc>
                <a:tc>
                  <a:txBody>
                    <a:bodyPr/>
                    <a:lstStyle/>
                    <a:p>
                      <a:pPr algn="ctr"/>
                      <a:r>
                        <a:rPr lang="en-SG" sz="1100" dirty="0"/>
                        <a:t>4</a:t>
                      </a:r>
                    </a:p>
                  </a:txBody>
                  <a:tcPr/>
                </a:tc>
                <a:extLst>
                  <a:ext uri="{0D108BD9-81ED-4DB2-BD59-A6C34878D82A}">
                    <a16:rowId xmlns:a16="http://schemas.microsoft.com/office/drawing/2014/main" val="4140346401"/>
                  </a:ext>
                </a:extLst>
              </a:tr>
              <a:tr h="370840">
                <a:tc>
                  <a:txBody>
                    <a:bodyPr/>
                    <a:lstStyle/>
                    <a:p>
                      <a:r>
                        <a:rPr lang="en-SG" sz="1100" dirty="0"/>
                        <a:t>Actual Positive</a:t>
                      </a:r>
                    </a:p>
                  </a:txBody>
                  <a:tcPr/>
                </a:tc>
                <a:tc>
                  <a:txBody>
                    <a:bodyPr/>
                    <a:lstStyle/>
                    <a:p>
                      <a:pPr algn="ctr"/>
                      <a:r>
                        <a:rPr lang="en-SG" sz="1100" dirty="0"/>
                        <a:t>17</a:t>
                      </a:r>
                    </a:p>
                  </a:txBody>
                  <a:tcPr/>
                </a:tc>
                <a:tc>
                  <a:txBody>
                    <a:bodyPr/>
                    <a:lstStyle/>
                    <a:p>
                      <a:pPr algn="ctr"/>
                      <a:r>
                        <a:rPr lang="en-SG" sz="1100" b="1" dirty="0"/>
                        <a:t>618</a:t>
                      </a:r>
                    </a:p>
                  </a:txBody>
                  <a:tcPr/>
                </a:tc>
                <a:tc>
                  <a:txBody>
                    <a:bodyPr/>
                    <a:lstStyle/>
                    <a:p>
                      <a:pPr algn="ctr"/>
                      <a:endParaRPr lang="en-SG" sz="1100" dirty="0"/>
                    </a:p>
                  </a:txBody>
                  <a:tcPr/>
                </a:tc>
                <a:tc>
                  <a:txBody>
                    <a:bodyPr/>
                    <a:lstStyle/>
                    <a:p>
                      <a:pPr algn="ctr"/>
                      <a:r>
                        <a:rPr lang="en-SG" sz="1100" dirty="0"/>
                        <a:t>17</a:t>
                      </a:r>
                    </a:p>
                  </a:txBody>
                  <a:tcPr/>
                </a:tc>
                <a:tc>
                  <a:txBody>
                    <a:bodyPr/>
                    <a:lstStyle/>
                    <a:p>
                      <a:pPr algn="ctr"/>
                      <a:r>
                        <a:rPr lang="en-SG" sz="1100" b="1" dirty="0"/>
                        <a:t>377</a:t>
                      </a:r>
                    </a:p>
                  </a:txBody>
                  <a:tcPr/>
                </a:tc>
                <a:tc>
                  <a:txBody>
                    <a:bodyPr/>
                    <a:lstStyle/>
                    <a:p>
                      <a:pPr algn="ctr"/>
                      <a:endParaRPr lang="en-SG" sz="1100" dirty="0"/>
                    </a:p>
                  </a:txBody>
                  <a:tcPr/>
                </a:tc>
                <a:tc>
                  <a:txBody>
                    <a:bodyPr/>
                    <a:lstStyle/>
                    <a:p>
                      <a:pPr algn="ctr"/>
                      <a:r>
                        <a:rPr lang="en-SG" sz="1100" dirty="0"/>
                        <a:t>20</a:t>
                      </a:r>
                    </a:p>
                  </a:txBody>
                  <a:tcPr/>
                </a:tc>
                <a:tc>
                  <a:txBody>
                    <a:bodyPr/>
                    <a:lstStyle/>
                    <a:p>
                      <a:pPr algn="ctr"/>
                      <a:r>
                        <a:rPr lang="en-SG" sz="1100" b="1" dirty="0"/>
                        <a:t>220</a:t>
                      </a:r>
                    </a:p>
                  </a:txBody>
                  <a:tcPr/>
                </a:tc>
                <a:extLst>
                  <a:ext uri="{0D108BD9-81ED-4DB2-BD59-A6C34878D82A}">
                    <a16:rowId xmlns:a16="http://schemas.microsoft.com/office/drawing/2014/main" val="1751802566"/>
                  </a:ext>
                </a:extLst>
              </a:tr>
            </a:tbl>
          </a:graphicData>
        </a:graphic>
      </p:graphicFrame>
      <p:graphicFrame>
        <p:nvGraphicFramePr>
          <p:cNvPr id="12" name="Table 12">
            <a:extLst>
              <a:ext uri="{FF2B5EF4-FFF2-40B4-BE49-F238E27FC236}">
                <a16:creationId xmlns:a16="http://schemas.microsoft.com/office/drawing/2014/main" id="{CA636CD4-9465-473A-BB4C-A8AB468CA84F}"/>
              </a:ext>
            </a:extLst>
          </p:cNvPr>
          <p:cNvGraphicFramePr>
            <a:graphicFrameLocks noGrp="1"/>
          </p:cNvGraphicFramePr>
          <p:nvPr>
            <p:extLst>
              <p:ext uri="{D42A27DB-BD31-4B8C-83A1-F6EECF244321}">
                <p14:modId xmlns:p14="http://schemas.microsoft.com/office/powerpoint/2010/main" val="507114490"/>
              </p:ext>
            </p:extLst>
          </p:nvPr>
        </p:nvGraphicFramePr>
        <p:xfrm>
          <a:off x="393700" y="4006105"/>
          <a:ext cx="3669203" cy="2057400"/>
        </p:xfrm>
        <a:graphic>
          <a:graphicData uri="http://schemas.openxmlformats.org/drawingml/2006/table">
            <a:tbl>
              <a:tblPr firstRow="1" bandRow="1">
                <a:tableStyleId>{5C22544A-7EE6-4342-B048-85BDC9FD1C3A}</a:tableStyleId>
              </a:tblPr>
              <a:tblGrid>
                <a:gridCol w="921386">
                  <a:extLst>
                    <a:ext uri="{9D8B030D-6E8A-4147-A177-3AD203B41FA5}">
                      <a16:colId xmlns:a16="http://schemas.microsoft.com/office/drawing/2014/main" val="2215555604"/>
                    </a:ext>
                  </a:extLst>
                </a:gridCol>
                <a:gridCol w="711200">
                  <a:extLst>
                    <a:ext uri="{9D8B030D-6E8A-4147-A177-3AD203B41FA5}">
                      <a16:colId xmlns:a16="http://schemas.microsoft.com/office/drawing/2014/main" val="506274005"/>
                    </a:ext>
                  </a:extLst>
                </a:gridCol>
                <a:gridCol w="590550">
                  <a:extLst>
                    <a:ext uri="{9D8B030D-6E8A-4147-A177-3AD203B41FA5}">
                      <a16:colId xmlns:a16="http://schemas.microsoft.com/office/drawing/2014/main" val="2972343727"/>
                    </a:ext>
                  </a:extLst>
                </a:gridCol>
                <a:gridCol w="635000">
                  <a:extLst>
                    <a:ext uri="{9D8B030D-6E8A-4147-A177-3AD203B41FA5}">
                      <a16:colId xmlns:a16="http://schemas.microsoft.com/office/drawing/2014/main" val="1102546851"/>
                    </a:ext>
                  </a:extLst>
                </a:gridCol>
                <a:gridCol w="811067">
                  <a:extLst>
                    <a:ext uri="{9D8B030D-6E8A-4147-A177-3AD203B41FA5}">
                      <a16:colId xmlns:a16="http://schemas.microsoft.com/office/drawing/2014/main" val="1791058531"/>
                    </a:ext>
                  </a:extLst>
                </a:gridCol>
              </a:tblGrid>
              <a:tr h="177656">
                <a:tc>
                  <a:txBody>
                    <a:bodyPr/>
                    <a:lstStyle/>
                    <a:p>
                      <a:endParaRPr lang="en-SG" sz="1000" dirty="0"/>
                    </a:p>
                  </a:txBody>
                  <a:tcPr/>
                </a:tc>
                <a:tc>
                  <a:txBody>
                    <a:bodyPr/>
                    <a:lstStyle/>
                    <a:p>
                      <a:pPr algn="ctr"/>
                      <a:r>
                        <a:rPr lang="en-SG" sz="1000" dirty="0"/>
                        <a:t>Precision</a:t>
                      </a:r>
                    </a:p>
                  </a:txBody>
                  <a:tcPr/>
                </a:tc>
                <a:tc>
                  <a:txBody>
                    <a:bodyPr/>
                    <a:lstStyle/>
                    <a:p>
                      <a:pPr algn="ctr"/>
                      <a:r>
                        <a:rPr lang="en-SG" sz="1000" dirty="0"/>
                        <a:t>Recall</a:t>
                      </a:r>
                    </a:p>
                  </a:txBody>
                  <a:tcPr/>
                </a:tc>
                <a:tc>
                  <a:txBody>
                    <a:bodyPr/>
                    <a:lstStyle/>
                    <a:p>
                      <a:pPr algn="ctr"/>
                      <a:r>
                        <a:rPr lang="en-SG" sz="1000" dirty="0"/>
                        <a:t>F1-score</a:t>
                      </a:r>
                    </a:p>
                  </a:txBody>
                  <a:tcPr/>
                </a:tc>
                <a:tc>
                  <a:txBody>
                    <a:bodyPr/>
                    <a:lstStyle/>
                    <a:p>
                      <a:pPr algn="ctr"/>
                      <a:r>
                        <a:rPr lang="en-SG" sz="1000" dirty="0"/>
                        <a:t>Support</a:t>
                      </a:r>
                    </a:p>
                  </a:txBody>
                  <a:tcPr/>
                </a:tc>
                <a:extLst>
                  <a:ext uri="{0D108BD9-81ED-4DB2-BD59-A6C34878D82A}">
                    <a16:rowId xmlns:a16="http://schemas.microsoft.com/office/drawing/2014/main" val="2775416824"/>
                  </a:ext>
                </a:extLst>
              </a:tr>
              <a:tr h="0">
                <a:tc>
                  <a:txBody>
                    <a:bodyPr/>
                    <a:lstStyle/>
                    <a:p>
                      <a:r>
                        <a:rPr lang="en-SG" sz="1000"/>
                        <a:t>SB</a:t>
                      </a:r>
                      <a:endParaRPr lang="en-SG" sz="1000" dirty="0"/>
                    </a:p>
                  </a:txBody>
                  <a:tcPr/>
                </a:tc>
                <a:tc>
                  <a:txBody>
                    <a:bodyPr/>
                    <a:lstStyle/>
                    <a:p>
                      <a:pPr algn="ctr"/>
                      <a:r>
                        <a:rPr lang="en-SG" sz="1100"/>
                        <a:t>0.93</a:t>
                      </a:r>
                      <a:endParaRPr lang="en-SG" sz="1100" dirty="0"/>
                    </a:p>
                  </a:txBody>
                  <a:tcPr/>
                </a:tc>
                <a:tc>
                  <a:txBody>
                    <a:bodyPr/>
                    <a:lstStyle/>
                    <a:p>
                      <a:pPr algn="ctr"/>
                      <a:r>
                        <a:rPr lang="en-SG" sz="1100" dirty="0"/>
                        <a:t>0.97</a:t>
                      </a:r>
                    </a:p>
                  </a:txBody>
                  <a:tcPr/>
                </a:tc>
                <a:tc>
                  <a:txBody>
                    <a:bodyPr/>
                    <a:lstStyle/>
                    <a:p>
                      <a:pPr algn="ctr"/>
                      <a:r>
                        <a:rPr lang="en-SG" sz="1100" dirty="0"/>
                        <a:t>0.95</a:t>
                      </a:r>
                    </a:p>
                  </a:txBody>
                  <a:tcPr/>
                </a:tc>
                <a:tc>
                  <a:txBody>
                    <a:bodyPr/>
                    <a:lstStyle/>
                    <a:p>
                      <a:pPr algn="ctr"/>
                      <a:r>
                        <a:rPr lang="en-SG" sz="1100" dirty="0"/>
                        <a:t>635</a:t>
                      </a:r>
                    </a:p>
                  </a:txBody>
                  <a:tcPr/>
                </a:tc>
                <a:extLst>
                  <a:ext uri="{0D108BD9-81ED-4DB2-BD59-A6C34878D82A}">
                    <a16:rowId xmlns:a16="http://schemas.microsoft.com/office/drawing/2014/main" val="1433973747"/>
                  </a:ext>
                </a:extLst>
              </a:tr>
              <a:tr h="206164">
                <a:tc>
                  <a:txBody>
                    <a:bodyPr/>
                    <a:lstStyle/>
                    <a:p>
                      <a:r>
                        <a:rPr lang="en-SG" sz="1000"/>
                        <a:t>ROW</a:t>
                      </a:r>
                      <a:endParaRPr lang="en-SG" sz="1000" dirty="0"/>
                    </a:p>
                  </a:txBody>
                  <a:tcPr/>
                </a:tc>
                <a:tc>
                  <a:txBody>
                    <a:bodyPr/>
                    <a:lstStyle/>
                    <a:p>
                      <a:pPr algn="ctr"/>
                      <a:r>
                        <a:rPr lang="en-SG" sz="1100"/>
                        <a:t>0.96</a:t>
                      </a:r>
                      <a:endParaRPr lang="en-SG" sz="1100" dirty="0"/>
                    </a:p>
                  </a:txBody>
                  <a:tcPr/>
                </a:tc>
                <a:tc>
                  <a:txBody>
                    <a:bodyPr/>
                    <a:lstStyle/>
                    <a:p>
                      <a:pPr algn="ctr"/>
                      <a:r>
                        <a:rPr lang="en-SG" sz="1100" dirty="0"/>
                        <a:t>0.96</a:t>
                      </a:r>
                    </a:p>
                  </a:txBody>
                  <a:tcPr/>
                </a:tc>
                <a:tc>
                  <a:txBody>
                    <a:bodyPr/>
                    <a:lstStyle/>
                    <a:p>
                      <a:pPr algn="ctr"/>
                      <a:r>
                        <a:rPr lang="en-SG" sz="1100" dirty="0"/>
                        <a:t>0.96</a:t>
                      </a:r>
                    </a:p>
                  </a:txBody>
                  <a:tcPr/>
                </a:tc>
                <a:tc>
                  <a:txBody>
                    <a:bodyPr/>
                    <a:lstStyle/>
                    <a:p>
                      <a:pPr algn="ctr"/>
                      <a:r>
                        <a:rPr lang="en-SG" sz="1100" dirty="0"/>
                        <a:t>395</a:t>
                      </a:r>
                    </a:p>
                  </a:txBody>
                  <a:tcPr/>
                </a:tc>
                <a:extLst>
                  <a:ext uri="{0D108BD9-81ED-4DB2-BD59-A6C34878D82A}">
                    <a16:rowId xmlns:a16="http://schemas.microsoft.com/office/drawing/2014/main" val="4090710273"/>
                  </a:ext>
                </a:extLst>
              </a:tr>
              <a:tr h="162984">
                <a:tc>
                  <a:txBody>
                    <a:bodyPr/>
                    <a:lstStyle/>
                    <a:p>
                      <a:r>
                        <a:rPr lang="en-SG" sz="1000"/>
                        <a:t>COL</a:t>
                      </a:r>
                      <a:endParaRPr lang="en-SG" sz="1000" dirty="0"/>
                    </a:p>
                  </a:txBody>
                  <a:tcPr/>
                </a:tc>
                <a:tc>
                  <a:txBody>
                    <a:bodyPr/>
                    <a:lstStyle/>
                    <a:p>
                      <a:pPr algn="ctr"/>
                      <a:r>
                        <a:rPr lang="en-SG" sz="1100"/>
                        <a:t>0.98</a:t>
                      </a:r>
                      <a:endParaRPr lang="en-SG" sz="1100" dirty="0"/>
                    </a:p>
                  </a:txBody>
                  <a:tcPr/>
                </a:tc>
                <a:tc>
                  <a:txBody>
                    <a:bodyPr/>
                    <a:lstStyle/>
                    <a:p>
                      <a:pPr algn="ctr"/>
                      <a:r>
                        <a:rPr lang="en-SG" sz="1100" dirty="0"/>
                        <a:t>0.92</a:t>
                      </a:r>
                    </a:p>
                  </a:txBody>
                  <a:tcPr/>
                </a:tc>
                <a:tc>
                  <a:txBody>
                    <a:bodyPr/>
                    <a:lstStyle/>
                    <a:p>
                      <a:pPr algn="ctr"/>
                      <a:r>
                        <a:rPr lang="en-SG" sz="1100" dirty="0"/>
                        <a:t>0.95</a:t>
                      </a:r>
                    </a:p>
                  </a:txBody>
                  <a:tcPr/>
                </a:tc>
                <a:tc>
                  <a:txBody>
                    <a:bodyPr/>
                    <a:lstStyle/>
                    <a:p>
                      <a:pPr algn="ctr"/>
                      <a:r>
                        <a:rPr lang="en-SG" sz="1100" dirty="0"/>
                        <a:t>240</a:t>
                      </a:r>
                    </a:p>
                  </a:txBody>
                  <a:tcPr/>
                </a:tc>
                <a:extLst>
                  <a:ext uri="{0D108BD9-81ED-4DB2-BD59-A6C34878D82A}">
                    <a16:rowId xmlns:a16="http://schemas.microsoft.com/office/drawing/2014/main" val="134738055"/>
                  </a:ext>
                </a:extLst>
              </a:tr>
              <a:tr h="0">
                <a:tc>
                  <a:txBody>
                    <a:bodyPr/>
                    <a:lstStyle/>
                    <a:p>
                      <a:r>
                        <a:rPr lang="en-SG" sz="1000"/>
                        <a:t>Micro avg</a:t>
                      </a:r>
                      <a:endParaRPr lang="en-SG" sz="1000" dirty="0"/>
                    </a:p>
                  </a:txBody>
                  <a:tcPr/>
                </a:tc>
                <a:tc>
                  <a:txBody>
                    <a:bodyPr/>
                    <a:lstStyle/>
                    <a:p>
                      <a:pPr algn="ctr"/>
                      <a:r>
                        <a:rPr lang="en-SG" sz="1100" dirty="0"/>
                        <a:t>0.95</a:t>
                      </a:r>
                    </a:p>
                  </a:txBody>
                  <a:tcPr/>
                </a:tc>
                <a:tc>
                  <a:txBody>
                    <a:bodyPr/>
                    <a:lstStyle/>
                    <a:p>
                      <a:pPr algn="ctr"/>
                      <a:r>
                        <a:rPr lang="en-SG" sz="1100" dirty="0"/>
                        <a:t>0.96</a:t>
                      </a:r>
                    </a:p>
                  </a:txBody>
                  <a:tcPr/>
                </a:tc>
                <a:tc>
                  <a:txBody>
                    <a:bodyPr/>
                    <a:lstStyle/>
                    <a:p>
                      <a:pPr algn="ctr"/>
                      <a:r>
                        <a:rPr lang="en-SG" sz="1100" dirty="0"/>
                        <a:t>0.95</a:t>
                      </a:r>
                    </a:p>
                  </a:txBody>
                  <a:tcPr/>
                </a:tc>
                <a:tc>
                  <a:txBody>
                    <a:bodyPr/>
                    <a:lstStyle/>
                    <a:p>
                      <a:pPr algn="ctr"/>
                      <a:r>
                        <a:rPr lang="en-SG" sz="1100"/>
                        <a:t>1269</a:t>
                      </a:r>
                      <a:endParaRPr lang="en-SG" sz="1100" dirty="0"/>
                    </a:p>
                  </a:txBody>
                  <a:tcPr/>
                </a:tc>
                <a:extLst>
                  <a:ext uri="{0D108BD9-81ED-4DB2-BD59-A6C34878D82A}">
                    <a16:rowId xmlns:a16="http://schemas.microsoft.com/office/drawing/2014/main" val="81339615"/>
                  </a:ext>
                </a:extLst>
              </a:tr>
              <a:tr h="159174">
                <a:tc>
                  <a:txBody>
                    <a:bodyPr/>
                    <a:lstStyle/>
                    <a:p>
                      <a:r>
                        <a:rPr lang="en-SG" sz="1000"/>
                        <a:t>Macro avg</a:t>
                      </a:r>
                      <a:endParaRPr lang="en-SG" sz="1000" dirty="0"/>
                    </a:p>
                  </a:txBody>
                  <a:tcPr/>
                </a:tc>
                <a:tc>
                  <a:txBody>
                    <a:bodyPr/>
                    <a:lstStyle/>
                    <a:p>
                      <a:pPr algn="ctr"/>
                      <a:r>
                        <a:rPr lang="en-SG" sz="1100" dirty="0"/>
                        <a:t>0.96</a:t>
                      </a:r>
                    </a:p>
                  </a:txBody>
                  <a:tcPr/>
                </a:tc>
                <a:tc>
                  <a:txBody>
                    <a:bodyPr/>
                    <a:lstStyle/>
                    <a:p>
                      <a:pPr algn="ctr"/>
                      <a:r>
                        <a:rPr lang="en-SG" sz="1100" dirty="0"/>
                        <a:t>0.95</a:t>
                      </a:r>
                    </a:p>
                  </a:txBody>
                  <a:tcPr/>
                </a:tc>
                <a:tc>
                  <a:txBody>
                    <a:bodyPr/>
                    <a:lstStyle/>
                    <a:p>
                      <a:pPr algn="ctr"/>
                      <a:r>
                        <a:rPr lang="en-SG" sz="1100" dirty="0"/>
                        <a:t>0.95</a:t>
                      </a:r>
                    </a:p>
                  </a:txBody>
                  <a:tcPr/>
                </a:tc>
                <a:tc>
                  <a:txBody>
                    <a:bodyPr/>
                    <a:lstStyle/>
                    <a:p>
                      <a:pPr algn="ctr"/>
                      <a:r>
                        <a:rPr lang="en-SG" sz="1100"/>
                        <a:t>1269</a:t>
                      </a:r>
                      <a:endParaRPr lang="en-SG" sz="1100" dirty="0"/>
                    </a:p>
                  </a:txBody>
                  <a:tcPr/>
                </a:tc>
                <a:extLst>
                  <a:ext uri="{0D108BD9-81ED-4DB2-BD59-A6C34878D82A}">
                    <a16:rowId xmlns:a16="http://schemas.microsoft.com/office/drawing/2014/main" val="413735822"/>
                  </a:ext>
                </a:extLst>
              </a:tr>
              <a:tr h="0">
                <a:tc>
                  <a:txBody>
                    <a:bodyPr/>
                    <a:lstStyle/>
                    <a:p>
                      <a:r>
                        <a:rPr lang="en-SG" sz="1000"/>
                        <a:t>Weighted avg</a:t>
                      </a:r>
                      <a:endParaRPr lang="en-SG" sz="1000" dirty="0"/>
                    </a:p>
                  </a:txBody>
                  <a:tcPr/>
                </a:tc>
                <a:tc>
                  <a:txBody>
                    <a:bodyPr/>
                    <a:lstStyle/>
                    <a:p>
                      <a:pPr algn="ctr"/>
                      <a:r>
                        <a:rPr lang="en-SG" sz="1100" dirty="0"/>
                        <a:t>0.95</a:t>
                      </a:r>
                    </a:p>
                  </a:txBody>
                  <a:tcPr/>
                </a:tc>
                <a:tc>
                  <a:txBody>
                    <a:bodyPr/>
                    <a:lstStyle/>
                    <a:p>
                      <a:pPr algn="ctr"/>
                      <a:r>
                        <a:rPr lang="en-SG" sz="1100" dirty="0"/>
                        <a:t>0.96</a:t>
                      </a:r>
                    </a:p>
                  </a:txBody>
                  <a:tcPr/>
                </a:tc>
                <a:tc>
                  <a:txBody>
                    <a:bodyPr/>
                    <a:lstStyle/>
                    <a:p>
                      <a:pPr algn="ctr"/>
                      <a:r>
                        <a:rPr lang="en-SG" sz="1100" dirty="0"/>
                        <a:t>0.95</a:t>
                      </a:r>
                    </a:p>
                  </a:txBody>
                  <a:tcPr/>
                </a:tc>
                <a:tc>
                  <a:txBody>
                    <a:bodyPr/>
                    <a:lstStyle/>
                    <a:p>
                      <a:pPr algn="ctr"/>
                      <a:r>
                        <a:rPr lang="en-SG" sz="1100"/>
                        <a:t>1269</a:t>
                      </a:r>
                      <a:endParaRPr lang="en-SG" sz="1100" dirty="0"/>
                    </a:p>
                  </a:txBody>
                  <a:tcPr/>
                </a:tc>
                <a:extLst>
                  <a:ext uri="{0D108BD9-81ED-4DB2-BD59-A6C34878D82A}">
                    <a16:rowId xmlns:a16="http://schemas.microsoft.com/office/drawing/2014/main" val="3887720005"/>
                  </a:ext>
                </a:extLst>
              </a:tr>
              <a:tr h="0">
                <a:tc>
                  <a:txBody>
                    <a:bodyPr/>
                    <a:lstStyle/>
                    <a:p>
                      <a:r>
                        <a:rPr lang="en-SG" sz="1000"/>
                        <a:t>Samples avg</a:t>
                      </a:r>
                      <a:endParaRPr lang="en-SG" sz="1000" dirty="0"/>
                    </a:p>
                  </a:txBody>
                  <a:tcPr/>
                </a:tc>
                <a:tc>
                  <a:txBody>
                    <a:bodyPr/>
                    <a:lstStyle/>
                    <a:p>
                      <a:pPr algn="ctr"/>
                      <a:r>
                        <a:rPr lang="en-SG" sz="1100" dirty="0"/>
                        <a:t>0.94</a:t>
                      </a:r>
                    </a:p>
                  </a:txBody>
                  <a:tcPr/>
                </a:tc>
                <a:tc>
                  <a:txBody>
                    <a:bodyPr/>
                    <a:lstStyle/>
                    <a:p>
                      <a:pPr algn="ctr"/>
                      <a:r>
                        <a:rPr lang="en-SG" sz="1100" dirty="0"/>
                        <a:t>0.92</a:t>
                      </a:r>
                    </a:p>
                  </a:txBody>
                  <a:tcPr/>
                </a:tc>
                <a:tc>
                  <a:txBody>
                    <a:bodyPr/>
                    <a:lstStyle/>
                    <a:p>
                      <a:pPr algn="ctr"/>
                      <a:r>
                        <a:rPr lang="en-SG" sz="1100" dirty="0"/>
                        <a:t>0.93</a:t>
                      </a:r>
                    </a:p>
                  </a:txBody>
                  <a:tcPr/>
                </a:tc>
                <a:tc>
                  <a:txBody>
                    <a:bodyPr/>
                    <a:lstStyle/>
                    <a:p>
                      <a:pPr algn="ctr"/>
                      <a:r>
                        <a:rPr lang="en-SG" sz="1100" dirty="0"/>
                        <a:t>1269</a:t>
                      </a:r>
                    </a:p>
                  </a:txBody>
                  <a:tcPr/>
                </a:tc>
                <a:extLst>
                  <a:ext uri="{0D108BD9-81ED-4DB2-BD59-A6C34878D82A}">
                    <a16:rowId xmlns:a16="http://schemas.microsoft.com/office/drawing/2014/main" val="2646191725"/>
                  </a:ext>
                </a:extLst>
              </a:tr>
            </a:tbl>
          </a:graphicData>
        </a:graphic>
      </p:graphicFrame>
    </p:spTree>
    <p:extLst>
      <p:ext uri="{BB962C8B-B14F-4D97-AF65-F5344CB8AC3E}">
        <p14:creationId xmlns:p14="http://schemas.microsoft.com/office/powerpoint/2010/main" val="4742682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2959</TotalTime>
  <Words>2916</Words>
  <Application>Microsoft Office PowerPoint</Application>
  <PresentationFormat>Widescreen</PresentationFormat>
  <Paragraphs>633</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Helvetica</vt:lpstr>
      <vt:lpstr>Office Theme</vt:lpstr>
      <vt:lpstr>Design and Application  of Hybrid Classification System on Memory IC Testing</vt:lpstr>
      <vt:lpstr>Description of Problem</vt:lpstr>
      <vt:lpstr>Complications</vt:lpstr>
      <vt:lpstr>Proposed Solution</vt:lpstr>
      <vt:lpstr>Overall Design</vt:lpstr>
      <vt:lpstr>Data Set </vt:lpstr>
      <vt:lpstr>Data Set – Pre-Process</vt:lpstr>
      <vt:lpstr>Decision Tree</vt:lpstr>
      <vt:lpstr>Decision Tree</vt:lpstr>
      <vt:lpstr>Random Forest </vt:lpstr>
      <vt:lpstr>Random Forest </vt:lpstr>
      <vt:lpstr>Random Forest</vt:lpstr>
      <vt:lpstr>MLP</vt:lpstr>
      <vt:lpstr>MLP</vt:lpstr>
      <vt:lpstr>SVM</vt:lpstr>
      <vt:lpstr>SVM</vt:lpstr>
      <vt:lpstr>Competitive agent</vt:lpstr>
      <vt:lpstr>Voting Ensemble</vt:lpstr>
      <vt:lpstr>Voting Ensemble</vt:lpstr>
      <vt:lpstr>Voting Ensemble</vt:lpstr>
      <vt:lpstr>Voting Ensemble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Application  of Hybrid Classification System on Memory IC Testing</dc:title>
  <dc:creator>Boon Ping Ong</dc:creator>
  <cp:lastModifiedBy>Boon Ping Ong</cp:lastModifiedBy>
  <cp:revision>83</cp:revision>
  <dcterms:created xsi:type="dcterms:W3CDTF">2019-07-27T09:14:44Z</dcterms:created>
  <dcterms:modified xsi:type="dcterms:W3CDTF">2019-09-08T12:20:49Z</dcterms:modified>
</cp:coreProperties>
</file>

<file path=docProps/thumbnail.jpeg>
</file>